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99" r:id="rId4"/>
    <p:sldId id="286" r:id="rId5"/>
    <p:sldId id="289" r:id="rId6"/>
    <p:sldId id="302" r:id="rId7"/>
    <p:sldId id="284" r:id="rId8"/>
    <p:sldId id="305" r:id="rId9"/>
    <p:sldId id="310" r:id="rId10"/>
    <p:sldId id="258" r:id="rId11"/>
    <p:sldId id="294" r:id="rId12"/>
    <p:sldId id="304" r:id="rId13"/>
    <p:sldId id="308" r:id="rId14"/>
    <p:sldId id="306" r:id="rId15"/>
    <p:sldId id="307" r:id="rId16"/>
    <p:sldId id="293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12" autoAdjust="0"/>
  </p:normalViewPr>
  <p:slideViewPr>
    <p:cSldViewPr>
      <p:cViewPr varScale="1">
        <p:scale>
          <a:sx n="78" d="100"/>
          <a:sy n="78" d="100"/>
        </p:scale>
        <p:origin x="667" y="12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esktop\&#1044;&#1069;2023\1%20&#1044;&#1086;&#1082;&#1080;%20&#1056;&#1041;,%20&#1062;&#1054;&#1055;&#1055;\&#1055;&#1088;&#1077;&#1079;&#1077;&#1085;&#1090;&#1072;&#1094;&#1080;&#1080;\&#1082;%2003.07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ТОП-10 ЦПДЭ ПО РЕСПУБЛИКЕ БАШКОРТОСТАН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Лист1!$C$3:$C$12</c:f>
              <c:strCache>
                <c:ptCount val="10"/>
                <c:pt idx="0">
                  <c:v>Охрана труда </c:v>
                </c:pt>
                <c:pt idx="1">
                  <c:v>Поварское дело 9 (в.т.ч.43.01.09,43.02.15)</c:v>
                </c:pt>
                <c:pt idx="2">
                  <c:v>Электромонтаж</c:v>
                </c:pt>
                <c:pt idx="3">
                  <c:v>Сварочные технологии</c:v>
                </c:pt>
                <c:pt idx="4">
                  <c:v>Бухучет </c:v>
                </c:pt>
                <c:pt idx="5">
                  <c:v>Веб-технологии</c:v>
                </c:pt>
                <c:pt idx="6">
                  <c:v>Сметное дело</c:v>
                </c:pt>
                <c:pt idx="7">
                  <c:v>Программные решения для бизнеса</c:v>
                </c:pt>
                <c:pt idx="8">
                  <c:v>Сметное дело </c:v>
                </c:pt>
                <c:pt idx="9">
                  <c:v>Банковское дело</c:v>
                </c:pt>
              </c:strCache>
            </c:strRef>
          </c:cat>
          <c:val>
            <c:numRef>
              <c:f>Лист1!$D$3:$D$12</c:f>
              <c:numCache>
                <c:formatCode>General</c:formatCode>
                <c:ptCount val="10"/>
                <c:pt idx="0">
                  <c:v>27</c:v>
                </c:pt>
                <c:pt idx="1">
                  <c:v>31</c:v>
                </c:pt>
                <c:pt idx="2">
                  <c:v>17</c:v>
                </c:pt>
                <c:pt idx="3">
                  <c:v>20</c:v>
                </c:pt>
                <c:pt idx="4">
                  <c:v>17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13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9-4801-BF98-343A4BF7E75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75972976"/>
        <c:axId val="1075756176"/>
      </c:barChart>
      <c:catAx>
        <c:axId val="107597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5756176"/>
        <c:crosses val="autoZero"/>
        <c:auto val="1"/>
        <c:lblAlgn val="ctr"/>
        <c:lblOffset val="100"/>
        <c:noMultiLvlLbl val="0"/>
      </c:catAx>
      <c:valAx>
        <c:axId val="10757561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597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E82D-8B10-4A6A-99DE-47ADF69E7243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20E53-4D0B-49B9-978B-90A37227C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9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0E53-4D0B-49B9-978B-90A37227CD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3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232EC-38F6-475F-BA9A-FE17BC357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874329-180E-468B-A202-0A4C2F572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DA632-EF1B-4A70-8B06-97565B1C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A7F2-5E07-4186-83D8-531B095AA786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CC14F-FD79-4165-821D-4D802EB4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B08E0B-9CD0-4667-AFCF-499AFD35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CA68-CB8A-44D0-95C0-FCFF8ABB2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6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678" y="429844"/>
            <a:ext cx="7793990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300" y="1511300"/>
            <a:ext cx="11214100" cy="4327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89781" cy="688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dist="38100" dir="2700000" algn="tl" rotWithShape="0">
              <a:schemeClr val="tx2">
                <a:lumMod val="60000"/>
                <a:lumOff val="40000"/>
                <a:alpha val="43000"/>
              </a:schemeClr>
            </a:outerShdw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0" y="2209800"/>
            <a:ext cx="8458200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  <a:spcBef>
                <a:spcPts val="95"/>
              </a:spcBef>
            </a:pPr>
            <a:r>
              <a:rPr lang="ru-RU" sz="3200" dirty="0">
                <a:solidFill>
                  <a:srgbClr val="205868"/>
                </a:solidFill>
              </a:rPr>
              <a:t>Итоги проведения демонстрационного экзамена в  Республике Башкортостан </a:t>
            </a:r>
            <a:r>
              <a:rPr lang="en-US" sz="3200" dirty="0">
                <a:solidFill>
                  <a:srgbClr val="205868"/>
                </a:solidFill>
              </a:rPr>
              <a:t> </a:t>
            </a:r>
            <a:r>
              <a:rPr lang="ru-RU" sz="3200" dirty="0">
                <a:solidFill>
                  <a:srgbClr val="205868"/>
                </a:solidFill>
              </a:rPr>
              <a:t>за 1 полугодие 2023 года</a:t>
            </a:r>
            <a:br>
              <a:rPr lang="ru-RU" sz="3200" dirty="0">
                <a:solidFill>
                  <a:srgbClr val="205868"/>
                </a:solidFill>
              </a:rPr>
            </a:b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520700" y="5381955"/>
            <a:ext cx="49034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1"/>
            <a:ext cx="3124200" cy="1165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BC2537-8A46-43C9-A189-AF4D9E66665B}"/>
              </a:ext>
            </a:extLst>
          </p:cNvPr>
          <p:cNvSpPr txBox="1"/>
          <p:nvPr/>
        </p:nvSpPr>
        <p:spPr>
          <a:xfrm>
            <a:off x="516082" y="5695629"/>
            <a:ext cx="4464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Старший методист ГАУ ДПО ЦОПП РБ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Тангатарова Гульназ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Фануровна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4BF4DE-D5B4-4818-8670-B7C9E4BB4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30" y="-152400"/>
            <a:ext cx="427607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0676" y="358140"/>
              <a:ext cx="5489448" cy="58674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78287" y="2264827"/>
            <a:ext cx="3545979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cap="all" dirty="0">
                <a:solidFill>
                  <a:srgbClr val="205868"/>
                </a:solidFill>
              </a:rPr>
              <a:t>Разработка специальной программы обучения 24.02.-28.02.2023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1516" y="3970887"/>
            <a:ext cx="4901084" cy="1477199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600" b="1" dirty="0">
                <a:solidFill>
                  <a:srgbClr val="205868"/>
                </a:solidFill>
                <a:latin typeface="Arial"/>
                <a:cs typeface="Arial"/>
              </a:rPr>
              <a:t>От</a:t>
            </a:r>
            <a:r>
              <a:rPr sz="1600" b="1" spc="-20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05868"/>
                </a:solidFill>
                <a:latin typeface="Arial"/>
                <a:cs typeface="Arial"/>
              </a:rPr>
              <a:t>членов</a:t>
            </a:r>
            <a:r>
              <a:rPr sz="1600" b="1" spc="10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05868"/>
                </a:solidFill>
                <a:latin typeface="Arial"/>
                <a:cs typeface="Arial"/>
              </a:rPr>
              <a:t>экспертного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solidFill>
                  <a:srgbClr val="205868"/>
                </a:solidFill>
                <a:latin typeface="Arial"/>
                <a:cs typeface="Arial"/>
              </a:rPr>
              <a:t>сообщества</a:t>
            </a:r>
            <a:r>
              <a:rPr sz="1600" b="1" spc="-2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05868"/>
                </a:solidFill>
                <a:latin typeface="Arial"/>
                <a:cs typeface="Arial"/>
              </a:rPr>
              <a:t>Республики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1600" b="1" dirty="0">
                <a:solidFill>
                  <a:srgbClr val="205868"/>
                </a:solidFill>
                <a:latin typeface="Arial"/>
                <a:cs typeface="Arial"/>
              </a:rPr>
              <a:t>Башкортостан</a:t>
            </a:r>
            <a:r>
              <a:rPr sz="1600" b="1" spc="-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05868"/>
                </a:solidFill>
                <a:latin typeface="Arial"/>
                <a:cs typeface="Arial"/>
              </a:rPr>
              <a:t>отправлено</a:t>
            </a:r>
            <a:r>
              <a:rPr sz="1600" b="1" spc="-30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205868"/>
                </a:solidFill>
                <a:latin typeface="Arial"/>
                <a:cs typeface="Arial"/>
              </a:rPr>
              <a:t>25 </a:t>
            </a:r>
            <a:r>
              <a:rPr sz="1600" b="1" dirty="0">
                <a:solidFill>
                  <a:srgbClr val="205868"/>
                </a:solidFill>
                <a:latin typeface="Arial"/>
                <a:cs typeface="Arial"/>
              </a:rPr>
              <a:t>предложений</a:t>
            </a:r>
            <a:r>
              <a:rPr sz="1600" b="1" spc="-1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05868"/>
                </a:solidFill>
                <a:latin typeface="Arial"/>
                <a:cs typeface="Arial"/>
              </a:rPr>
              <a:t>по</a:t>
            </a:r>
            <a:r>
              <a:rPr sz="1600" b="1" spc="-1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05868"/>
                </a:solidFill>
                <a:latin typeface="Arial"/>
                <a:cs typeface="Arial"/>
              </a:rPr>
              <a:t>формированию программы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358140"/>
            <a:ext cx="3124200" cy="12664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78287" y="2264827"/>
            <a:ext cx="4022313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2400" dirty="0">
                <a:solidFill>
                  <a:srgbClr val="205868"/>
                </a:solidFill>
              </a:rPr>
              <a:t>Вопросы содержания методики организации и проведения ДЭ </a:t>
            </a:r>
            <a:br>
              <a:rPr lang="ru-RU" sz="2400" dirty="0">
                <a:solidFill>
                  <a:srgbClr val="205868"/>
                </a:solidFill>
              </a:rPr>
            </a:br>
            <a:r>
              <a:rPr lang="ru-RU" sz="2400" dirty="0">
                <a:solidFill>
                  <a:srgbClr val="205868"/>
                </a:solidFill>
              </a:rPr>
              <a:t>21.03.2023-27.03.2023</a:t>
            </a:r>
            <a:endParaRPr sz="2400" cap="all" dirty="0">
              <a:solidFill>
                <a:srgbClr val="205868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516" y="3970887"/>
            <a:ext cx="4901084" cy="396904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0"/>
            <a:ext cx="3124200" cy="12664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5B30C8-CDD7-4349-AAA4-58D9088D2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75" y="366023"/>
            <a:ext cx="6096000" cy="6096000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588F4FF7-AAE1-4ED7-9ACD-DFDF637D60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21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0700" y="5381955"/>
            <a:ext cx="49034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225959"/>
            <a:ext cx="2971800" cy="106400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A76EDC-C177-4420-B2F2-992A39D42361}"/>
              </a:ext>
            </a:extLst>
          </p:cNvPr>
          <p:cNvSpPr/>
          <p:nvPr/>
        </p:nvSpPr>
        <p:spPr>
          <a:xfrm>
            <a:off x="1390650" y="1289966"/>
            <a:ext cx="941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>
              <a:solidFill>
                <a:srgbClr val="205868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CECA34-7A8D-4C5C-88DE-A830A02BBF78}"/>
              </a:ext>
            </a:extLst>
          </p:cNvPr>
          <p:cNvSpPr/>
          <p:nvPr/>
        </p:nvSpPr>
        <p:spPr>
          <a:xfrm>
            <a:off x="609600" y="1597559"/>
            <a:ext cx="1120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spc="100" dirty="0">
                <a:solidFill>
                  <a:srgbClr val="205868"/>
                </a:solidFill>
                <a:latin typeface="Arial"/>
                <a:cs typeface="Arial"/>
              </a:rPr>
              <a:t>Приказ ФГБОУ ДПО ИРПО от 22 июня 2023 года № П-291 "О введении в действие Методики организации и проведения демонстрационного экзамена"</a:t>
            </a:r>
            <a:endParaRPr lang="ru-RU" sz="2400" b="1" spc="100" dirty="0">
              <a:solidFill>
                <a:srgbClr val="205868"/>
              </a:solidFill>
              <a:latin typeface="Arial"/>
              <a:cs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8A7E9F-5ED1-4E1A-86E3-B5F8208F20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52" y="-152400"/>
            <a:ext cx="4072448" cy="152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33CB06-778D-4702-AD5D-D308D2E8E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00" y="3290147"/>
            <a:ext cx="2863268" cy="28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1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0700" y="5381955"/>
            <a:ext cx="49034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2971800" cy="106400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A76EDC-C177-4420-B2F2-992A39D42361}"/>
              </a:ext>
            </a:extLst>
          </p:cNvPr>
          <p:cNvSpPr/>
          <p:nvPr/>
        </p:nvSpPr>
        <p:spPr>
          <a:xfrm>
            <a:off x="1390650" y="1289966"/>
            <a:ext cx="941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>
              <a:solidFill>
                <a:srgbClr val="205868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CECA34-7A8D-4C5C-88DE-A830A02BBF78}"/>
              </a:ext>
            </a:extLst>
          </p:cNvPr>
          <p:cNvSpPr/>
          <p:nvPr/>
        </p:nvSpPr>
        <p:spPr>
          <a:xfrm>
            <a:off x="381000" y="1510927"/>
            <a:ext cx="998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spc="100" dirty="0">
                <a:solidFill>
                  <a:srgbClr val="205868"/>
                </a:solidFill>
                <a:latin typeface="Arial"/>
                <a:cs typeface="Arial"/>
              </a:rPr>
              <a:t>Приказ ФГБОУ ДПО ИРПО от 12 мая 2023 года № П-225 «О введении в действие Методических указаний по разработке оценочных материалов для проведения демонстрационного экзамена»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8A7E9F-5ED1-4E1A-86E3-B5F8208F20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51" y="-193125"/>
            <a:ext cx="3365999" cy="125963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133124-0A2F-4290-B8A4-42FF2A64E83F}"/>
              </a:ext>
            </a:extLst>
          </p:cNvPr>
          <p:cNvSpPr/>
          <p:nvPr/>
        </p:nvSpPr>
        <p:spPr>
          <a:xfrm>
            <a:off x="541020" y="2978733"/>
            <a:ext cx="9766300" cy="272382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b="1" spc="100" dirty="0">
                <a:solidFill>
                  <a:srgbClr val="205868"/>
                </a:solidFill>
                <a:latin typeface="Arial"/>
                <a:cs typeface="Arial"/>
              </a:rPr>
              <a:t>ОМ разрабатываются по профессиям и специальностям </a:t>
            </a:r>
            <a:r>
              <a:rPr lang="ru-RU" spc="100" dirty="0">
                <a:solidFill>
                  <a:srgbClr val="205868"/>
                </a:solidFill>
                <a:latin typeface="Arial"/>
                <a:cs typeface="Arial"/>
              </a:rPr>
              <a:t>(не будет ОТ)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b="1" spc="100" dirty="0">
                <a:solidFill>
                  <a:srgbClr val="205868"/>
                </a:solidFill>
                <a:latin typeface="Arial"/>
                <a:cs typeface="Arial"/>
              </a:rPr>
              <a:t>Единое базовое ядро содержания КОД (ПА, ГИА) вне зависимости от уровня ДЭ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b="1" spc="100" dirty="0">
                <a:solidFill>
                  <a:srgbClr val="205868"/>
                </a:solidFill>
                <a:latin typeface="Arial"/>
                <a:cs typeface="Arial"/>
              </a:rPr>
              <a:t>Федеральный Оператор планирует размещение ОМ на следующий год не позднее 1 ноября 2024 года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b="1" spc="100" dirty="0">
                <a:solidFill>
                  <a:srgbClr val="205868"/>
                </a:solidFill>
                <a:latin typeface="Arial"/>
                <a:cs typeface="Arial"/>
              </a:rPr>
              <a:t>От Башкортостана принято 9   основных разработчиков ОМ, 15 человек принято в резерв.</a:t>
            </a:r>
          </a:p>
        </p:txBody>
      </p:sp>
    </p:spTree>
    <p:extLst>
      <p:ext uri="{BB962C8B-B14F-4D97-AF65-F5344CB8AC3E}">
        <p14:creationId xmlns:p14="http://schemas.microsoft.com/office/powerpoint/2010/main" val="236603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828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2590800"/>
            <a:ext cx="94932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8245" marR="5080" indent="-1186180" algn="ctr">
              <a:lnSpc>
                <a:spcPct val="100000"/>
              </a:lnSpc>
              <a:spcBef>
                <a:spcPts val="95"/>
              </a:spcBef>
            </a:pPr>
            <a:r>
              <a:rPr lang="ru-RU" sz="2800" dirty="0">
                <a:solidFill>
                  <a:srgbClr val="205868"/>
                </a:solidFill>
              </a:rPr>
              <a:t>СПАСИБО ЗА ВНИМАНИЕ!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520700" y="5381955"/>
            <a:ext cx="49034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54C704A-A0DC-4F91-A406-0CABE03A1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001223"/>
              </p:ext>
            </p:extLst>
          </p:nvPr>
        </p:nvGraphicFramePr>
        <p:xfrm>
          <a:off x="381000" y="1017485"/>
          <a:ext cx="11290300" cy="5230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519">
                  <a:extLst>
                    <a:ext uri="{9D8B030D-6E8A-4147-A177-3AD203B41FA5}">
                      <a16:colId xmlns:a16="http://schemas.microsoft.com/office/drawing/2014/main" val="3422701918"/>
                    </a:ext>
                  </a:extLst>
                </a:gridCol>
                <a:gridCol w="3482429">
                  <a:extLst>
                    <a:ext uri="{9D8B030D-6E8A-4147-A177-3AD203B41FA5}">
                      <a16:colId xmlns:a16="http://schemas.microsoft.com/office/drawing/2014/main" val="4247051779"/>
                    </a:ext>
                  </a:extLst>
                </a:gridCol>
                <a:gridCol w="1894411">
                  <a:extLst>
                    <a:ext uri="{9D8B030D-6E8A-4147-A177-3AD203B41FA5}">
                      <a16:colId xmlns:a16="http://schemas.microsoft.com/office/drawing/2014/main" val="3982718302"/>
                    </a:ext>
                  </a:extLst>
                </a:gridCol>
                <a:gridCol w="1363821">
                  <a:extLst>
                    <a:ext uri="{9D8B030D-6E8A-4147-A177-3AD203B41FA5}">
                      <a16:colId xmlns:a16="http://schemas.microsoft.com/office/drawing/2014/main" val="3035224282"/>
                    </a:ext>
                  </a:extLst>
                </a:gridCol>
                <a:gridCol w="3578120">
                  <a:extLst>
                    <a:ext uri="{9D8B030D-6E8A-4147-A177-3AD203B41FA5}">
                      <a16:colId xmlns:a16="http://schemas.microsoft.com/office/drawing/2014/main" val="2156562485"/>
                    </a:ext>
                  </a:extLst>
                </a:gridCol>
              </a:tblGrid>
              <a:tr h="486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Код </a:t>
                      </a:r>
                      <a:r>
                        <a:rPr lang="ru-RU" sz="1200" b="1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ПиС</a:t>
                      </a:r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СПО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Наименование профессии/ специальности СПО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Квалификация/Направленность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Эксперт-Разработчик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Наименование ОО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3595726358"/>
                  </a:ext>
                </a:extLst>
              </a:tr>
              <a:tr h="579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08.02.05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Строительство и эксплуатация автомобильных дорог и аэродромов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Техник, Старший техник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Королева Д.А.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ГБПОУ Уфимский автотранспортный колледж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3814372372"/>
                  </a:ext>
                </a:extLst>
              </a:tr>
              <a:tr h="527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21.01.02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Оператор по ремонту скважин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Оператор по ремонту скважин/Машинист подъемника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Матвеева Е.А.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ГБПОУ Октябрьский нефтяной колледж им. С.И. Кувыкина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1480725171"/>
                  </a:ext>
                </a:extLst>
              </a:tr>
              <a:tr h="791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21.01.02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Оператор по ремонту скважин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Оператор по ремонту скважин/Оператор по гидравлическому разрыву пластов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Матвеева Е.А.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ГБПОУ Октябрьский нефтяной колледж им. С.И. Кувыкина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3771314131"/>
                  </a:ext>
                </a:extLst>
              </a:tr>
              <a:tr h="486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21.02.02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Бурение нефтяных и газовых скважин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Техник-технолог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Хайдарова Т.Н.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ГБПОУ Октябрьский нефтяной колледж им. С.И. Кувыкина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3061656521"/>
                  </a:ext>
                </a:extLst>
              </a:tr>
              <a:tr h="451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21.02.03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Сооружение и эксплуатация газонефтепроводов и газонефтехранилищ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Техник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Фролова Т.А.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ГБПОУ Октябрьский нефтяной колледж им. С.И. Кувыкина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176385068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21.02.10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Геология и разведка нефтяных и газовых месторождений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Техник-геолог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Гусева Е.Л.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ГБПОУ Октябрьский нефтяной колледж им. С.И. Кувыкина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20064469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21.02.11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Геофизические методы поисков и разведки месторождений полезных ископаемых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Техник-геофизик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Хафизова Г.М.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ГБПОУ Октябрьский нефтяной колледж им. С.И. Кувыкина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14170608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35.01.20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Пчеловод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Пчеловод, Водитель автомобиля, Тракторист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Фадеева Т.А.</a:t>
                      </a:r>
                      <a:endParaRPr lang="ru-RU" sz="12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ГБПОУ </a:t>
                      </a:r>
                      <a:r>
                        <a:rPr lang="ru-RU" sz="1200" b="1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Мелеузовский</a:t>
                      </a:r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многопрофильный профессиональный колледж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3891839109"/>
                  </a:ext>
                </a:extLst>
              </a:tr>
              <a:tr h="430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35.02.12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Садово-парковое и ландшафтное строительство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Техник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Мусиева</a:t>
                      </a:r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М.Ю.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ГАПОУ Уфимский колледж предпринимательства, экологии и дизайна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" marR="6658" marT="6658" marB="0" anchor="ctr"/>
                </a:tc>
                <a:extLst>
                  <a:ext uri="{0D108BD9-81ED-4DB2-BD59-A6C34878D82A}">
                    <a16:rowId xmlns:a16="http://schemas.microsoft.com/office/drawing/2014/main" val="863892550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06B0D66-CD8B-407D-86A0-181E57B7DF62}"/>
              </a:ext>
            </a:extLst>
          </p:cNvPr>
          <p:cNvSpPr/>
          <p:nvPr/>
        </p:nvSpPr>
        <p:spPr>
          <a:xfrm>
            <a:off x="1101710" y="313258"/>
            <a:ext cx="1040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205868"/>
                </a:solidFill>
                <a:latin typeface="Arial"/>
                <a:cs typeface="Arial"/>
              </a:rPr>
              <a:t>Разработчики, Принятые в основной состав на 2024 год</a:t>
            </a:r>
            <a:endParaRPr lang="ru-RU" sz="2400" b="1" cap="all" dirty="0">
              <a:solidFill>
                <a:srgbClr val="205868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01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138" y="13138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0700" y="5381955"/>
            <a:ext cx="49034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A76EDC-C177-4420-B2F2-992A39D42361}"/>
              </a:ext>
            </a:extLst>
          </p:cNvPr>
          <p:cNvSpPr/>
          <p:nvPr/>
        </p:nvSpPr>
        <p:spPr>
          <a:xfrm>
            <a:off x="1101711" y="313258"/>
            <a:ext cx="941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205868"/>
                </a:solidFill>
                <a:latin typeface="Arial"/>
                <a:cs typeface="Arial"/>
              </a:rPr>
              <a:t>Принятые в резерв по разработке ОМ на 2024 год</a:t>
            </a:r>
            <a:endParaRPr lang="ru-RU" sz="2400" b="1" cap="all" dirty="0">
              <a:solidFill>
                <a:srgbClr val="205868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614304E-4AF9-4445-B317-902204ED4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51409"/>
              </p:ext>
            </p:extLst>
          </p:nvPr>
        </p:nvGraphicFramePr>
        <p:xfrm>
          <a:off x="403845" y="765091"/>
          <a:ext cx="11407155" cy="5926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267">
                  <a:extLst>
                    <a:ext uri="{9D8B030D-6E8A-4147-A177-3AD203B41FA5}">
                      <a16:colId xmlns:a16="http://schemas.microsoft.com/office/drawing/2014/main" val="2167873806"/>
                    </a:ext>
                  </a:extLst>
                </a:gridCol>
                <a:gridCol w="1285934">
                  <a:extLst>
                    <a:ext uri="{9D8B030D-6E8A-4147-A177-3AD203B41FA5}">
                      <a16:colId xmlns:a16="http://schemas.microsoft.com/office/drawing/2014/main" val="2507719703"/>
                    </a:ext>
                  </a:extLst>
                </a:gridCol>
                <a:gridCol w="3710954">
                  <a:extLst>
                    <a:ext uri="{9D8B030D-6E8A-4147-A177-3AD203B41FA5}">
                      <a16:colId xmlns:a16="http://schemas.microsoft.com/office/drawing/2014/main" val="247309415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583992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4404828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1322446"/>
                    </a:ext>
                  </a:extLst>
                </a:gridCol>
              </a:tblGrid>
              <a:tr h="282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200" b="1" u="none" strike="noStrike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</a:t>
                      </a:r>
                      <a:r>
                        <a:rPr lang="ru-RU" sz="12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профессии/ специальности СПО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Эксперт-Разработчик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4228804461"/>
                  </a:ext>
                </a:extLst>
              </a:tr>
              <a:tr h="282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08.01.06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Мастер сухого строительства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каркасно-обшивных конструкций и штукатур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Муратова З.Р.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305291651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08.01.07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общестроительных работ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Каменщик и монтажник по монтажу стальных и железобетонных конструкций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Хабибуллина Г.Ю.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4012181128"/>
                  </a:ext>
                </a:extLst>
              </a:tr>
              <a:tr h="282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09.02.06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Сетевое и системное администрирование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Сетевой и системный администратор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Тихонов А.Ю.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901017800"/>
                  </a:ext>
                </a:extLst>
              </a:tr>
              <a:tr h="564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13.02.11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эксплуатация и обслуживание электрического и электромеханического оборудования (по отраслям)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Техник, Старший техник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Файзуллин Р.Ф.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617026014"/>
                  </a:ext>
                </a:extLst>
              </a:tr>
              <a:tr h="404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15.01.35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слесарных работ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Слесарь-инструментальщик‒ слесарь механосборочных работ‒ слесарь-ремонтник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Гадиева Н.М.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1636781544"/>
                  </a:ext>
                </a:extLst>
              </a:tr>
              <a:tr h="282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20.02.01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Экологическая безопасность природных комплексов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Техник-эколог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Ахмадеева А.И.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2263263360"/>
                  </a:ext>
                </a:extLst>
              </a:tr>
              <a:tr h="282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20.02.04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Пожарная безопасность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пожарной безопасности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организации тушения пожаров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Халикова О.Д.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981165969"/>
                  </a:ext>
                </a:extLst>
              </a:tr>
              <a:tr h="429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20.02.04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Пожарная безопасность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пожарной безопасности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противопожарной профилактике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Халикова О.Д.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889219611"/>
                  </a:ext>
                </a:extLst>
              </a:tr>
              <a:tr h="564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23.02.04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эксплуатация подъемно-транспортных, строительных, дорожных машин и оборудования (по отраслям)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Техник, Старший техник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Яппаров И.И.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2943930423"/>
                  </a:ext>
                </a:extLst>
              </a:tr>
              <a:tr h="282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25.02.08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Эксплуатация беспилотных авиационных систем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беспилотных летательных аппаратов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Суханова Н.Н.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4161351730"/>
                  </a:ext>
                </a:extLst>
              </a:tr>
              <a:tr h="141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Банковское дело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банковского дела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Манаева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И.Х.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3655490139"/>
                  </a:ext>
                </a:extLst>
              </a:tr>
              <a:tr h="385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44.02.02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Преподавание в начальных классах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Преподавание иностранного языка в начальной школе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Быкова А.А.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19447798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46.02.01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Документационное обеспечение управления и архивоведение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документационному обеспечению управления и архивному делу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Дятлова Н.П.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1447285726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46.02.01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Документационное обеспечение управления и архивоведение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документационному обеспечению управления и архивному делу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Муллабаева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" marR="4293" marT="4293" marB="0" anchor="ctr"/>
                </a:tc>
                <a:extLst>
                  <a:ext uri="{0D108BD9-81ED-4DB2-BD59-A6C34878D82A}">
                    <a16:rowId xmlns:a16="http://schemas.microsoft.com/office/drawing/2014/main" val="76734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89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19" y="22934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2590800"/>
            <a:ext cx="94932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8245" marR="5080" indent="-1186180" algn="ctr">
              <a:lnSpc>
                <a:spcPct val="100000"/>
              </a:lnSpc>
              <a:spcBef>
                <a:spcPts val="95"/>
              </a:spcBef>
            </a:pPr>
            <a:r>
              <a:rPr lang="ru-RU" sz="2800" dirty="0">
                <a:solidFill>
                  <a:srgbClr val="205868"/>
                </a:solidFill>
              </a:rPr>
              <a:t>СПАСИБО ЗА ВНИМАНИЕ!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520700" y="5381955"/>
            <a:ext cx="49034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1"/>
            <a:ext cx="3124200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1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object 4"/>
          <p:cNvSpPr txBox="1"/>
          <p:nvPr/>
        </p:nvSpPr>
        <p:spPr>
          <a:xfrm>
            <a:off x="520700" y="5381955"/>
            <a:ext cx="49034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225959"/>
            <a:ext cx="2971800" cy="106400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A76EDC-C177-4420-B2F2-992A39D42361}"/>
              </a:ext>
            </a:extLst>
          </p:cNvPr>
          <p:cNvSpPr/>
          <p:nvPr/>
        </p:nvSpPr>
        <p:spPr>
          <a:xfrm>
            <a:off x="1447800" y="1442366"/>
            <a:ext cx="9353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205868"/>
                </a:solidFill>
                <a:latin typeface="Arial"/>
                <a:cs typeface="Arial"/>
              </a:rPr>
              <a:t>Демонстрационный экзамен </a:t>
            </a:r>
          </a:p>
          <a:p>
            <a:pPr algn="ctr"/>
            <a:r>
              <a:rPr lang="ru-RU" sz="2400" b="1" cap="all" dirty="0">
                <a:solidFill>
                  <a:srgbClr val="205868"/>
                </a:solidFill>
                <a:latin typeface="Arial"/>
                <a:cs typeface="Arial"/>
              </a:rPr>
              <a:t>в </a:t>
            </a:r>
            <a:r>
              <a:rPr lang="ru-RU" sz="2400" b="1" cap="all" dirty="0">
                <a:solidFill>
                  <a:srgbClr val="205868"/>
                </a:solidFill>
                <a:latin typeface="Arial"/>
                <a:ea typeface="+mj-ea"/>
                <a:cs typeface="Arial"/>
              </a:rPr>
              <a:t>Республике Башкортостан это: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CECA34-7A8D-4C5C-88DE-A830A02BBF78}"/>
              </a:ext>
            </a:extLst>
          </p:cNvPr>
          <p:cNvSpPr/>
          <p:nvPr/>
        </p:nvSpPr>
        <p:spPr>
          <a:xfrm>
            <a:off x="1066800" y="2732330"/>
            <a:ext cx="9734550" cy="293926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sz="2000" b="1" spc="100" dirty="0">
                <a:solidFill>
                  <a:srgbClr val="205868"/>
                </a:solidFill>
                <a:latin typeface="Arial"/>
                <a:cs typeface="Arial"/>
              </a:rPr>
              <a:t>97 образовательных организаций в 2023 году;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sz="2000" b="1" spc="100" dirty="0">
                <a:solidFill>
                  <a:srgbClr val="205868"/>
                </a:solidFill>
                <a:latin typeface="Arial"/>
                <a:cs typeface="Arial"/>
              </a:rPr>
              <a:t>432 ЦПДЭ прошли процедуру обследования в 2023 году ( в т.ч. Базовый уровень - 132 и Профильный уровень - 300);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sz="2000" b="1" spc="100" dirty="0">
                <a:solidFill>
                  <a:srgbClr val="205868"/>
                </a:solidFill>
                <a:latin typeface="Arial"/>
                <a:cs typeface="Arial"/>
              </a:rPr>
              <a:t>165 направлений: Профильный уровень - 88 компетенций, Базовый уровень - 77 </a:t>
            </a:r>
            <a:r>
              <a:rPr lang="ru-RU" sz="2000" b="1" spc="100" dirty="0" err="1">
                <a:solidFill>
                  <a:srgbClr val="205868"/>
                </a:solidFill>
                <a:latin typeface="Arial"/>
                <a:cs typeface="Arial"/>
              </a:rPr>
              <a:t>ПиС</a:t>
            </a:r>
            <a:r>
              <a:rPr lang="ru-RU" sz="2000" b="1" spc="100" dirty="0">
                <a:solidFill>
                  <a:srgbClr val="205868"/>
                </a:solidFill>
                <a:latin typeface="Arial"/>
                <a:cs typeface="Arial"/>
              </a:rPr>
              <a:t>.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sz="2000" b="1" spc="100" dirty="0">
                <a:solidFill>
                  <a:srgbClr val="205868"/>
                </a:solidFill>
                <a:latin typeface="Arial"/>
                <a:cs typeface="Arial"/>
              </a:rPr>
              <a:t>Более 2000 экспертов прошли обучение либо процедуру признания статуса эксперта в 2023 году;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8A7E9F-5ED1-4E1A-86E3-B5F8208F20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52" y="-152400"/>
            <a:ext cx="407244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8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C5C25-BE34-4DF9-9CC3-9F5A9689D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515DF1-B1A7-4827-9CBA-E7A89120F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166C136-D09E-4B2A-A1B1-4475AF93D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597885"/>
              </p:ext>
            </p:extLst>
          </p:nvPr>
        </p:nvGraphicFramePr>
        <p:xfrm>
          <a:off x="381000" y="228600"/>
          <a:ext cx="11201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84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300" y="323040"/>
            <a:ext cx="104394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8245" marR="5080" indent="-1186180" algn="ctr">
              <a:lnSpc>
                <a:spcPct val="100000"/>
              </a:lnSpc>
              <a:spcBef>
                <a:spcPts val="95"/>
              </a:spcBef>
            </a:pPr>
            <a:r>
              <a:rPr lang="ru-RU" sz="1800" dirty="0">
                <a:solidFill>
                  <a:schemeClr val="tx2"/>
                </a:solidFill>
              </a:rPr>
              <a:t>Количество участников демонстрационного экзамена за 1 полугодие 2023 года</a:t>
            </a:r>
            <a:endParaRPr sz="1800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" y="5381955"/>
            <a:ext cx="49034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DC71F2C-EDA2-44F7-8950-21CAC3226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256881"/>
              </p:ext>
            </p:extLst>
          </p:nvPr>
        </p:nvGraphicFramePr>
        <p:xfrm>
          <a:off x="486921" y="652426"/>
          <a:ext cx="11048999" cy="6001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142">
                  <a:extLst>
                    <a:ext uri="{9D8B030D-6E8A-4147-A177-3AD203B41FA5}">
                      <a16:colId xmlns:a16="http://schemas.microsoft.com/office/drawing/2014/main" val="3319009100"/>
                    </a:ext>
                  </a:extLst>
                </a:gridCol>
                <a:gridCol w="7610279">
                  <a:extLst>
                    <a:ext uri="{9D8B030D-6E8A-4147-A177-3AD203B41FA5}">
                      <a16:colId xmlns:a16="http://schemas.microsoft.com/office/drawing/2014/main" val="4014590015"/>
                    </a:ext>
                  </a:extLst>
                </a:gridCol>
                <a:gridCol w="831493">
                  <a:extLst>
                    <a:ext uri="{9D8B030D-6E8A-4147-A177-3AD203B41FA5}">
                      <a16:colId xmlns:a16="http://schemas.microsoft.com/office/drawing/2014/main" val="1833346260"/>
                    </a:ext>
                  </a:extLst>
                </a:gridCol>
                <a:gridCol w="1014704">
                  <a:extLst>
                    <a:ext uri="{9D8B030D-6E8A-4147-A177-3AD203B41FA5}">
                      <a16:colId xmlns:a16="http://schemas.microsoft.com/office/drawing/2014/main" val="49826805"/>
                    </a:ext>
                  </a:extLst>
                </a:gridCol>
                <a:gridCol w="1268381">
                  <a:extLst>
                    <a:ext uri="{9D8B030D-6E8A-4147-A177-3AD203B41FA5}">
                      <a16:colId xmlns:a16="http://schemas.microsoft.com/office/drawing/2014/main" val="2638419478"/>
                    </a:ext>
                  </a:extLst>
                </a:gridCol>
              </a:tblGrid>
              <a:tr h="352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Образовательной организации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выполнения плана 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2481664354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Уфимский топливно-энергетический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798448713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Октябрьский нефтяной колледж им. С.И. Кувыкина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2814785158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Стерлитамакский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многопрофильный профессиональный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3188291942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Башкирский колледж архитектуры, строительства и коммунального хозяйства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4167658682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Нефтекамский машиностроительный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211610823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Ишимбайский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нефтяной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2087007691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Уфимский колледж статистики, информатики и вычислительной техники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2870533451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Уфимский колледж индустрии питания и сервиса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3314962569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Стерлитамакский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 строительства и профессиональных технологий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3958026984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Нефтекамский нефтяной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3379524100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Уфимский государственный колледж технологии и дизайна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1310373916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Октябрьский коммунально-строительный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2037229984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Салаватский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индустриальный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1048110670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АНПОО Уральский политехнический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2370602076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Уфимский колледж радиоэлектроники и техники безопасности 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44776679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Белебеевский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 механизации и электрификации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3610121100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Уфимский филиал ФГОБУ ВО  «Финансовый университет при Правительстве РФ»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3187165556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Дуванский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многопрофильный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104138610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Туймазинский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государственый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юридический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1009503353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 "Уфимский лесотехнический техникум"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1675526330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Уфимский автотранспортный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1693576512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Туймазинский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индустриальный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3927486553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Уфимский многопрофильный профессиональный колледж 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4195359274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Белорецкий металлургический колледж 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2747157250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 Башкирский колледж сварочно-монтажного и промышленного производства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3718875990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Сибайский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многпрофильный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профессиональный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2677272161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Уфимский колледж предпринимательства, экологии и дизайна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1895703485"/>
                  </a:ext>
                </a:extLst>
              </a:tr>
              <a:tr h="1789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Башкирский аграрно-технологический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2796901849"/>
                  </a:ext>
                </a:extLst>
              </a:tr>
              <a:tr h="206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Уфимский институт путей сообщения – филиал ФГБОУ ВО «Самарский государственный университет путей сообщения» 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1158249795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Уфимский торгово-экономический колледж 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5" marR="5115" marT="5115" marB="0" anchor="ctr"/>
                </a:tc>
                <a:extLst>
                  <a:ext uri="{0D108BD9-81ED-4DB2-BD59-A6C34878D82A}">
                    <a16:rowId xmlns:a16="http://schemas.microsoft.com/office/drawing/2014/main" val="168606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4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2590800"/>
            <a:ext cx="94932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8245" marR="5080" indent="-1186180" algn="ctr">
              <a:lnSpc>
                <a:spcPct val="100000"/>
              </a:lnSpc>
              <a:spcBef>
                <a:spcPts val="95"/>
              </a:spcBef>
            </a:pP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520700" y="5381955"/>
            <a:ext cx="49034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3D0CDAA-4C1C-44CD-A2A9-4317BB242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89066"/>
              </p:ext>
            </p:extLst>
          </p:nvPr>
        </p:nvGraphicFramePr>
        <p:xfrm>
          <a:off x="647700" y="735343"/>
          <a:ext cx="10896600" cy="6096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199">
                  <a:extLst>
                    <a:ext uri="{9D8B030D-6E8A-4147-A177-3AD203B41FA5}">
                      <a16:colId xmlns:a16="http://schemas.microsoft.com/office/drawing/2014/main" val="3210673626"/>
                    </a:ext>
                  </a:extLst>
                </a:gridCol>
                <a:gridCol w="7494784">
                  <a:extLst>
                    <a:ext uri="{9D8B030D-6E8A-4147-A177-3AD203B41FA5}">
                      <a16:colId xmlns:a16="http://schemas.microsoft.com/office/drawing/2014/main" val="3604109356"/>
                    </a:ext>
                  </a:extLst>
                </a:gridCol>
                <a:gridCol w="820024">
                  <a:extLst>
                    <a:ext uri="{9D8B030D-6E8A-4147-A177-3AD203B41FA5}">
                      <a16:colId xmlns:a16="http://schemas.microsoft.com/office/drawing/2014/main" val="1528059938"/>
                    </a:ext>
                  </a:extLst>
                </a:gridCol>
                <a:gridCol w="1000709">
                  <a:extLst>
                    <a:ext uri="{9D8B030D-6E8A-4147-A177-3AD203B41FA5}">
                      <a16:colId xmlns:a16="http://schemas.microsoft.com/office/drawing/2014/main" val="1583956749"/>
                    </a:ext>
                  </a:extLst>
                </a:gridCol>
                <a:gridCol w="1250884">
                  <a:extLst>
                    <a:ext uri="{9D8B030D-6E8A-4147-A177-3AD203B41FA5}">
                      <a16:colId xmlns:a16="http://schemas.microsoft.com/office/drawing/2014/main" val="4211506476"/>
                    </a:ext>
                  </a:extLst>
                </a:gridCol>
              </a:tblGrid>
              <a:tr h="370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Образовательной организации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выполнения плана 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2258994715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Уфимский профессиональный колледж имени Героя Советского Союза Султана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Бикеева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2748235747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Уфимский машиностроительный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3286098384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Салаватский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 образования и профессиональных технологий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816845046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Стерлитамакский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межотраслевой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2989938703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Нефтекамский педагогический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417436102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Кушнаренковский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многопрофильный профессиональный колледж имени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Д.Б.Мурзина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355755027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Зауральский агропромышленный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1351638781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Нефтекамский многопрофильный колледж</a:t>
                      </a: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1763540856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Учалинский колледж горной промышленности</a:t>
                      </a: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3369753903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"БГПУ им.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М.Акмуллы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4149639804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Стерлитамакский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политехнический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52126776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Уфимский колледж отраслевых технологий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884859561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Туймазинский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агропромышленный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1577690531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Белебеевский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гуманитарно-технический колледж 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4293573402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Акъярский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горный колледж имени И.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Тасимова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3127532929"/>
                  </a:ext>
                </a:extLst>
              </a:tr>
              <a:tr h="182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Стерлитамакский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 ФГБОУ ВО «Уфимский  университет науки и технологий»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1873199755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Мелеузовский многопрофильный профессиональный колледж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1870968695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Сибайский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 строительства и сервиса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3508104836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Кумертауский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педагогический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2481154495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Стерлитамакский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 физической культуры, управления и сервиса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2837543795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РБ "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медико-фармацевтический колледж"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3538779674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РБ "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Туймазинский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медицинский колледж"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1842911446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Уфимский художественно-промышленный колледж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1302372701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Аургазинский многопрофильный колледж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2489019301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Месягутовский педагогический колледж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1393802723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Белорецкий педагогический колледж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3604372239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Бирский многопрофильный профессиональный колледж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4226119163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АНПОО Башкирский кооперативный техникум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242336102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Дюртюлинский многопрофильнй колледж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5109" marB="0" anchor="ctr"/>
                </a:tc>
                <a:extLst>
                  <a:ext uri="{0D108BD9-81ED-4DB2-BD59-A6C34878D82A}">
                    <a16:rowId xmlns:a16="http://schemas.microsoft.com/office/drawing/2014/main" val="553503306"/>
                  </a:ext>
                </a:extLst>
              </a:tr>
            </a:tbl>
          </a:graphicData>
        </a:graphic>
      </p:graphicFrame>
      <p:sp>
        <p:nvSpPr>
          <p:cNvPr id="13" name="object 3">
            <a:extLst>
              <a:ext uri="{FF2B5EF4-FFF2-40B4-BE49-F238E27FC236}">
                <a16:creationId xmlns:a16="http://schemas.microsoft.com/office/drawing/2014/main" id="{A25D3B96-5464-4F15-8A19-499955464321}"/>
              </a:ext>
            </a:extLst>
          </p:cNvPr>
          <p:cNvSpPr txBox="1">
            <a:spLocks/>
          </p:cNvSpPr>
          <p:nvPr/>
        </p:nvSpPr>
        <p:spPr>
          <a:xfrm>
            <a:off x="876300" y="323040"/>
            <a:ext cx="104394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98245" marR="5080" indent="-1186180" algn="ctr">
              <a:spcBef>
                <a:spcPts val="95"/>
              </a:spcBef>
            </a:pPr>
            <a:r>
              <a:rPr lang="ru-RU" sz="1800" dirty="0">
                <a:solidFill>
                  <a:schemeClr val="tx2"/>
                </a:solidFill>
              </a:rPr>
              <a:t>Количество участников демонстрационного экзамена за 1 полугодие 2023 года</a:t>
            </a:r>
          </a:p>
        </p:txBody>
      </p:sp>
    </p:spTree>
    <p:extLst>
      <p:ext uri="{BB962C8B-B14F-4D97-AF65-F5344CB8AC3E}">
        <p14:creationId xmlns:p14="http://schemas.microsoft.com/office/powerpoint/2010/main" val="193991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2590800"/>
            <a:ext cx="94932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8245" marR="5080" indent="-1186180" algn="ctr">
              <a:lnSpc>
                <a:spcPct val="100000"/>
              </a:lnSpc>
              <a:spcBef>
                <a:spcPts val="95"/>
              </a:spcBef>
            </a:pP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520700" y="5381955"/>
            <a:ext cx="49034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A25D3B96-5464-4F15-8A19-499955464321}"/>
              </a:ext>
            </a:extLst>
          </p:cNvPr>
          <p:cNvSpPr txBox="1">
            <a:spLocks/>
          </p:cNvSpPr>
          <p:nvPr/>
        </p:nvSpPr>
        <p:spPr>
          <a:xfrm>
            <a:off x="876300" y="323040"/>
            <a:ext cx="104394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98245" marR="5080" indent="-1186180" algn="ctr">
              <a:spcBef>
                <a:spcPts val="95"/>
              </a:spcBef>
            </a:pPr>
            <a:r>
              <a:rPr lang="ru-RU" sz="1800" dirty="0">
                <a:solidFill>
                  <a:schemeClr val="tx2"/>
                </a:solidFill>
              </a:rPr>
              <a:t>Количество участников демонстрационного экзамена за 1 полугодие 2023 года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7F8A8D1-2DA6-4CFD-9DD6-9BFEECC06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1119"/>
              </p:ext>
            </p:extLst>
          </p:nvPr>
        </p:nvGraphicFramePr>
        <p:xfrm>
          <a:off x="703710" y="762000"/>
          <a:ext cx="10947401" cy="5833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139">
                  <a:extLst>
                    <a:ext uri="{9D8B030D-6E8A-4147-A177-3AD203B41FA5}">
                      <a16:colId xmlns:a16="http://schemas.microsoft.com/office/drawing/2014/main" val="3680971566"/>
                    </a:ext>
                  </a:extLst>
                </a:gridCol>
                <a:gridCol w="7531323">
                  <a:extLst>
                    <a:ext uri="{9D8B030D-6E8A-4147-A177-3AD203B41FA5}">
                      <a16:colId xmlns:a16="http://schemas.microsoft.com/office/drawing/2014/main" val="3486020522"/>
                    </a:ext>
                  </a:extLst>
                </a:gridCol>
                <a:gridCol w="823849">
                  <a:extLst>
                    <a:ext uri="{9D8B030D-6E8A-4147-A177-3AD203B41FA5}">
                      <a16:colId xmlns:a16="http://schemas.microsoft.com/office/drawing/2014/main" val="1707360015"/>
                    </a:ext>
                  </a:extLst>
                </a:gridCol>
                <a:gridCol w="1005373">
                  <a:extLst>
                    <a:ext uri="{9D8B030D-6E8A-4147-A177-3AD203B41FA5}">
                      <a16:colId xmlns:a16="http://schemas.microsoft.com/office/drawing/2014/main" val="1837253106"/>
                    </a:ext>
                  </a:extLst>
                </a:gridCol>
                <a:gridCol w="1256717">
                  <a:extLst>
                    <a:ext uri="{9D8B030D-6E8A-4147-A177-3AD203B41FA5}">
                      <a16:colId xmlns:a16="http://schemas.microsoft.com/office/drawing/2014/main" val="1188661812"/>
                    </a:ext>
                  </a:extLst>
                </a:gridCol>
              </a:tblGrid>
              <a:tr h="351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Образовательной организации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выполнения плана 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663591552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Кумертауский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4231527266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ЧПОУ "Башкирский экономико-юридический колледж" (БЭК)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3842906737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индустриальный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166845740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Уфимский колледж ремесла и сервиса имени Ахмета Давлетова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2687982655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Уфимский государственный нефтяной технический университет(ФГБОУ ВО«УГНТУ»)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2341809095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Башкирский северо-западный сельскохозяйственный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2898786578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Ишимбайский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профессиональный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691158581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Салаватский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механико-строительный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3321621395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Стерлитамакский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профессионально-технический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2274402691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Благовещенский многопрофильный профессиональный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2223865570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Аксеновский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агропромышленный колледж имени Н.М.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Сибирцева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3132814966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Мишкинский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агропромышленный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3798381501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ФГБОУ  ВО "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УУНиТ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в г. Кумертау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796316028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 ФГБОУ ВО Уфимский университет науки и технологий 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079381478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Кумертауский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 ФГБОУ ВО  "Оренбургский государственный университет"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65313608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Уфимский авиационный техникум ФГБОУ ВО "Уфимский университет науки и технологий"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920571220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Нефтекамский филиал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УУНиТ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442499474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Башкирский сельскохозяйственный профессиональный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3251057247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Башкирский агропромышленный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2506614937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ПО Октябрьский экономический техникум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3265729930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"Уфимский университет науки и технологий" (БГУ)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3914744759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РБ "Уфимский медицинский колледж" 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2606386291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АНПОО "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кооперативный техникум"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82006984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Кушнаренковский  сельскохозяйственный колледж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597168615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Туймазинский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педагогический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3167144407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Зианчуринский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агропромышленный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3869056766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Буздякский</a:t>
                      </a:r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сельскохозяйственный колледж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712498988"/>
                  </a:ext>
                </a:extLst>
              </a:tr>
              <a:tr h="19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Зауральский колледж </a:t>
                      </a:r>
                      <a:r>
                        <a:rPr lang="ru-RU" sz="1100" b="1" u="none" strike="noStrike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агроинженерии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i="0" u="none" strike="noStrike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3644708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92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755" y="3506378"/>
            <a:ext cx="2559392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5863" marR="5080" indent="-22225" algn="l">
              <a:lnSpc>
                <a:spcPct val="100000"/>
              </a:lnSpc>
              <a:spcBef>
                <a:spcPts val="95"/>
              </a:spcBef>
            </a:pPr>
            <a:r>
              <a:rPr lang="ru-RU" spc="100" dirty="0">
                <a:solidFill>
                  <a:srgbClr val="205868"/>
                </a:solidFill>
              </a:rPr>
              <a:t>План </a:t>
            </a:r>
            <a:br>
              <a:rPr lang="ru-RU" spc="100" dirty="0">
                <a:solidFill>
                  <a:srgbClr val="205868"/>
                </a:solidFill>
              </a:rPr>
            </a:br>
            <a:br>
              <a:rPr lang="ru-RU" spc="100" dirty="0">
                <a:solidFill>
                  <a:srgbClr val="205868"/>
                </a:solidFill>
              </a:rPr>
            </a:br>
            <a:br>
              <a:rPr lang="ru-RU" spc="100" dirty="0">
                <a:solidFill>
                  <a:srgbClr val="205868"/>
                </a:solidFill>
              </a:rPr>
            </a:br>
            <a:r>
              <a:rPr lang="ru-RU" spc="100" dirty="0">
                <a:solidFill>
                  <a:srgbClr val="205868"/>
                </a:solidFill>
              </a:rPr>
              <a:t>Факт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520700" y="5381955"/>
            <a:ext cx="49034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B47A18D-975E-45AC-97E5-E33A0620B094}"/>
              </a:ext>
            </a:extLst>
          </p:cNvPr>
          <p:cNvSpPr txBox="1">
            <a:spLocks/>
          </p:cNvSpPr>
          <p:nvPr/>
        </p:nvSpPr>
        <p:spPr>
          <a:xfrm>
            <a:off x="4066813" y="3506378"/>
            <a:ext cx="6625221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225" marR="5080" indent="-22225" algn="l">
              <a:spcBef>
                <a:spcPts val="95"/>
              </a:spcBef>
            </a:pPr>
            <a:r>
              <a:rPr lang="ru-RU" spc="100" dirty="0">
                <a:solidFill>
                  <a:srgbClr val="205868"/>
                </a:solidFill>
              </a:rPr>
              <a:t>15100 человек</a:t>
            </a:r>
          </a:p>
          <a:p>
            <a:pPr marL="22225" marR="5080" indent="-22225" algn="l">
              <a:spcBef>
                <a:spcPts val="95"/>
              </a:spcBef>
            </a:pPr>
            <a:endParaRPr lang="ru-RU" spc="100" dirty="0">
              <a:solidFill>
                <a:srgbClr val="205868"/>
              </a:solidFill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F4BA9447-0657-4CC3-A20B-9F662955E58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78269"/>
            <a:ext cx="3124200" cy="116586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A3379D4-45F6-480B-958A-ED680F252365}"/>
              </a:ext>
            </a:extLst>
          </p:cNvPr>
          <p:cNvCxnSpPr/>
          <p:nvPr/>
        </p:nvCxnSpPr>
        <p:spPr>
          <a:xfrm>
            <a:off x="3886200" y="32004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F748F9B-78AA-4523-BCB1-C926563E44D4}"/>
              </a:ext>
            </a:extLst>
          </p:cNvPr>
          <p:cNvCxnSpPr/>
          <p:nvPr/>
        </p:nvCxnSpPr>
        <p:spPr>
          <a:xfrm>
            <a:off x="1143000" y="4343400"/>
            <a:ext cx="960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CA66B0A-4CBA-49E7-B379-B491F2E9A582}"/>
              </a:ext>
            </a:extLst>
          </p:cNvPr>
          <p:cNvSpPr/>
          <p:nvPr/>
        </p:nvSpPr>
        <p:spPr>
          <a:xfrm>
            <a:off x="5929597" y="24187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F0C251F-67A5-4BDE-B8EE-FF722B011443}"/>
              </a:ext>
            </a:extLst>
          </p:cNvPr>
          <p:cNvSpPr/>
          <p:nvPr/>
        </p:nvSpPr>
        <p:spPr>
          <a:xfrm>
            <a:off x="3974360" y="4419612"/>
            <a:ext cx="6300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0" dirty="0">
                <a:solidFill>
                  <a:srgbClr val="205868"/>
                </a:solidFill>
                <a:latin typeface="Arial"/>
                <a:ea typeface="+mj-ea"/>
                <a:cs typeface="Arial"/>
              </a:rPr>
              <a:t>14149 человек</a:t>
            </a:r>
          </a:p>
          <a:p>
            <a:endParaRPr lang="ru-RU" sz="2000" b="1" spc="100" dirty="0">
              <a:solidFill>
                <a:srgbClr val="205868"/>
              </a:solidFill>
              <a:latin typeface="Arial"/>
              <a:ea typeface="+mj-ea"/>
              <a:cs typeface="Arial"/>
            </a:endParaRPr>
          </a:p>
          <a:p>
            <a:r>
              <a:rPr lang="ru-RU" sz="2000" b="1" spc="100" dirty="0">
                <a:solidFill>
                  <a:srgbClr val="205868"/>
                </a:solidFill>
                <a:latin typeface="Arial"/>
                <a:ea typeface="+mj-ea"/>
                <a:cs typeface="Arial"/>
              </a:rPr>
              <a:t>96 % от плана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928489-2DB7-4383-9D0A-B2EC736E6F63}"/>
              </a:ext>
            </a:extLst>
          </p:cNvPr>
          <p:cNvSpPr txBox="1"/>
          <p:nvPr/>
        </p:nvSpPr>
        <p:spPr>
          <a:xfrm>
            <a:off x="1475728" y="2008257"/>
            <a:ext cx="789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участников демонстрационного экзамена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1 полугодие 2023 года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144363-AD02-4D1E-9F3B-28CC1724C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52" y="-152400"/>
            <a:ext cx="407244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6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0700" y="5381955"/>
            <a:ext cx="49034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225959"/>
            <a:ext cx="2971800" cy="106400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A76EDC-C177-4420-B2F2-992A39D42361}"/>
              </a:ext>
            </a:extLst>
          </p:cNvPr>
          <p:cNvSpPr/>
          <p:nvPr/>
        </p:nvSpPr>
        <p:spPr>
          <a:xfrm>
            <a:off x="1066800" y="1617101"/>
            <a:ext cx="9955751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all" dirty="0">
                <a:solidFill>
                  <a:srgbClr val="205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государственная итоговая аттестация выпускников по профессии 15.01.05 Сварщик (ручной и частично-механизированной сварки (наплавки) с использованием независимой оценки квалификации по профессиональному стандарту «Сварщик»</a:t>
            </a:r>
            <a:endParaRPr lang="ru-RU" b="1" cap="all" dirty="0">
              <a:solidFill>
                <a:srgbClr val="2058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CECA34-7A8D-4C5C-88DE-A830A02BBF78}"/>
              </a:ext>
            </a:extLst>
          </p:cNvPr>
          <p:cNvSpPr/>
          <p:nvPr/>
        </p:nvSpPr>
        <p:spPr>
          <a:xfrm>
            <a:off x="520700" y="3472531"/>
            <a:ext cx="11150600" cy="25168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sz="2800" b="1" spc="100" dirty="0">
                <a:solidFill>
                  <a:srgbClr val="205868"/>
                </a:solidFill>
                <a:latin typeface="Arial"/>
                <a:cs typeface="Arial"/>
              </a:rPr>
              <a:t>29</a:t>
            </a:r>
            <a:r>
              <a:rPr lang="ru-RU" sz="2400" b="1" spc="100" dirty="0">
                <a:solidFill>
                  <a:srgbClr val="205868"/>
                </a:solidFill>
                <a:latin typeface="Arial"/>
                <a:cs typeface="Arial"/>
              </a:rPr>
              <a:t> образовательных организаций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sz="2800" b="1" spc="100" dirty="0">
                <a:solidFill>
                  <a:srgbClr val="205868"/>
                </a:solidFill>
                <a:latin typeface="Arial"/>
                <a:cs typeface="Arial"/>
              </a:rPr>
              <a:t>912</a:t>
            </a:r>
            <a:r>
              <a:rPr lang="ru-RU" sz="2400" b="1" spc="100" dirty="0">
                <a:solidFill>
                  <a:srgbClr val="205868"/>
                </a:solidFill>
                <a:latin typeface="Arial"/>
                <a:cs typeface="Arial"/>
              </a:rPr>
              <a:t> выпускников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sz="2800" b="1" spc="100" dirty="0">
                <a:solidFill>
                  <a:srgbClr val="205868"/>
                </a:solidFill>
                <a:latin typeface="Arial"/>
                <a:cs typeface="Arial"/>
              </a:rPr>
              <a:t>20 площадок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sz="2400" b="1" spc="100" dirty="0">
                <a:solidFill>
                  <a:srgbClr val="205868"/>
                </a:solidFill>
                <a:latin typeface="Arial"/>
                <a:cs typeface="Arial"/>
              </a:rPr>
              <a:t>49 обученных экспертов (в т.ч. 32 ТЭ, 15 Э, 2 Э/ТЭ)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8A7E9F-5ED1-4E1A-86E3-B5F8208F20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52" y="-152400"/>
            <a:ext cx="407244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3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0700" y="5381955"/>
            <a:ext cx="49034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225959"/>
            <a:ext cx="2971800" cy="106400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A76EDC-C177-4420-B2F2-992A39D42361}"/>
              </a:ext>
            </a:extLst>
          </p:cNvPr>
          <p:cNvSpPr/>
          <p:nvPr/>
        </p:nvSpPr>
        <p:spPr>
          <a:xfrm>
            <a:off x="1066800" y="1617101"/>
            <a:ext cx="995575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>
                <a:solidFill>
                  <a:srgbClr val="205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Выездное обследование ЦПДЭ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CECA34-7A8D-4C5C-88DE-A830A02BBF78}"/>
              </a:ext>
            </a:extLst>
          </p:cNvPr>
          <p:cNvSpPr/>
          <p:nvPr/>
        </p:nvSpPr>
        <p:spPr>
          <a:xfrm>
            <a:off x="685800" y="2359599"/>
            <a:ext cx="10744200" cy="3672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b="1" spc="100" dirty="0">
                <a:solidFill>
                  <a:srgbClr val="205868"/>
                </a:solidFill>
                <a:latin typeface="Arial"/>
                <a:cs typeface="Arial"/>
              </a:rPr>
              <a:t>В Уфе из пяти ЦПДЭ все площадки соответствуют КОД.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b="1" spc="100" dirty="0">
                <a:solidFill>
                  <a:srgbClr val="205868"/>
                </a:solidFill>
                <a:latin typeface="Arial"/>
                <a:cs typeface="Arial"/>
              </a:rPr>
              <a:t>ГБПОУ "Уфимский колледж отраслевых технологий" и ЧПОУ "Башкирский экономико-юридический колледж" прошли обследование без замечаний;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b="1" spc="100" dirty="0">
                <a:solidFill>
                  <a:srgbClr val="205868"/>
                </a:solidFill>
                <a:latin typeface="Arial"/>
                <a:cs typeface="Arial"/>
              </a:rPr>
              <a:t>ГАПОУ "Уфимский колледж предпринимательства, экологии и дизайна", ГБПОУ "Уфимский профессиональный колледж имени Героя Советского Союза Султана </a:t>
            </a:r>
            <a:r>
              <a:rPr lang="ru-RU" b="1" spc="100" dirty="0" err="1">
                <a:solidFill>
                  <a:srgbClr val="205868"/>
                </a:solidFill>
                <a:latin typeface="Arial"/>
                <a:cs typeface="Arial"/>
              </a:rPr>
              <a:t>Бикеева</a:t>
            </a:r>
            <a:r>
              <a:rPr lang="ru-RU" b="1" spc="100" dirty="0">
                <a:solidFill>
                  <a:srgbClr val="205868"/>
                </a:solidFill>
                <a:latin typeface="Arial"/>
                <a:cs typeface="Arial"/>
              </a:rPr>
              <a:t>" и ГБПОУ "Уфимский многопрофильный профессиональный колледж" прошли с незначительными замечаниями в части расходных материалов/застройки площадки/приложений к паспорту ЦПДЭ.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8A7E9F-5ED1-4E1A-86E3-B5F8208F20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52" y="-152400"/>
            <a:ext cx="407244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61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1821</Words>
  <Application>Microsoft Office PowerPoint</Application>
  <PresentationFormat>Широкоэкранный</PresentationFormat>
  <Paragraphs>635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Office Theme</vt:lpstr>
      <vt:lpstr>Итоги проведения демонстрационного экзамена в  Республике Башкортостан  за 1 полугодие 2023 года </vt:lpstr>
      <vt:lpstr>Презентация PowerPoint</vt:lpstr>
      <vt:lpstr>Презентация PowerPoint</vt:lpstr>
      <vt:lpstr>Количество участников демонстрационного экзамена за 1 полугодие 2023 года</vt:lpstr>
      <vt:lpstr>Презентация PowerPoint</vt:lpstr>
      <vt:lpstr>Презентация PowerPoint</vt:lpstr>
      <vt:lpstr>План    Факт</vt:lpstr>
      <vt:lpstr>Презентация PowerPoint</vt:lpstr>
      <vt:lpstr>Презентация PowerPoint</vt:lpstr>
      <vt:lpstr>Разработка специальной программы обучения 24.02.-28.02.2023</vt:lpstr>
      <vt:lpstr>Вопросы содержания методики организации и проведения ДЭ  21.03.2023-27.03.2023</vt:lpstr>
      <vt:lpstr>Презентация PowerPoint</vt:lpstr>
      <vt:lpstr>Презентация PowerPoint</vt:lpstr>
      <vt:lpstr>СПАСИБО ЗА ВНИМАНИЕ!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демонстрационного экзамена как формы государственной итоговой аттестации</dc:title>
  <dc:creator>1</dc:creator>
  <cp:lastModifiedBy>1</cp:lastModifiedBy>
  <cp:revision>91</cp:revision>
  <dcterms:created xsi:type="dcterms:W3CDTF">2023-03-21T10:25:46Z</dcterms:created>
  <dcterms:modified xsi:type="dcterms:W3CDTF">2023-07-03T06:36:38Z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2023-03-21T00:00:00Z</vt:filetime>
  </property>
  <property fmtid="{D5CDD505-2E9C-101B-9397-08002B2CF9AE}" pid="3" name="Producer">
    <vt:lpwstr>iLovePDF</vt:lpwstr>
  </property>
</Properties>
</file>