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2.png" ContentType="image/png"/>
  <Override PartName="/ppt/media/image1.png" ContentType="image/png"/>
  <Override PartName="/ppt/media/image3.png" ContentType="image/png"/>
  <Override PartName="/ppt/media/image5.png" ContentType="image/png"/>
  <Override PartName="/ppt/media/image4.png" ContentType="image/pn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49E693-0013-45A3-A185-ED885F09C8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F88E19-FD59-4AAC-AAF3-B84B15996A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AAFEC8-DAED-49DB-B8F1-8A7A2BA3DC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FEE5DB-78EE-4FA5-ABFA-B43DF8AAE1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76FBE4-54D1-453F-990A-EB6758C674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709418-F53E-4F94-A880-F266A9071A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564140-46CB-4671-8542-0AF0000798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8FE5C0-401B-4935-8903-CA60FFA9DA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D547AE-2A6B-43C1-BA49-16C3DEC985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67F806-D59C-4FC9-A37C-F06D6CF1B1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241B3B-0B5F-49A3-8AB5-43B503B743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696DA8-5BF6-4AA8-AB39-642B5F0614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EB98A6-0292-4104-B66B-70BC6D07F6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537179-2CA2-4323-894A-0279CD08EC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AAE036-4A63-42C8-8A47-E0DBD47630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495AF9-9C47-4F6D-A069-E0BF02F487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2E8DE46-B5B1-4603-B34F-69217E5857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042E881-DAA4-4C69-A034-78D735C707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75589E-397F-4CDE-A663-49C67688D8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0C6996-DC76-4E90-BFDF-96AD49D839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EA6A93E-4188-40D6-8884-CDA2B1C892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A12A58-6480-4204-A7B0-35F7716576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17FA6B-4E46-4110-8DAD-73CB916FF8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17CB838-94D1-42D3-A1BE-DB580E7C87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E3B96E3-B09A-428D-9B4A-0899CEFE2F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7AB60F7-6462-42BE-BCDE-5277C412ED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200A86-CCB9-48A2-B639-53BDC3AB4F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92CFE36-9ADA-4B83-98DE-D7419BD829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3E9DF28-4F2A-4E29-9FE3-65559F1695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147EE3-A12E-4A3A-BCE5-AF527840A8E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17003F-7B9C-489C-AAAC-E82A0AED16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AA6FF4-57B2-46A1-91E7-8D91881312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F22A25-1E4F-4C36-A723-4DE2A2AB62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322FA5-BD09-46B0-9E64-E7964BE0F8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FED6D-5AB4-4D7F-B7D4-8242BB5F53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61171C-BB64-4E6D-BB00-E33F9542DB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rcRect l="0" t="0" r="93114" b="0"/>
          <a:stretch/>
        </p:blipFill>
        <p:spPr>
          <a:xfrm>
            <a:off x="0" y="0"/>
            <a:ext cx="837720" cy="685764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7" descr=""/>
          <p:cNvPicPr/>
          <p:nvPr/>
        </p:nvPicPr>
        <p:blipFill>
          <a:blip r:embed="rId3"/>
          <a:srcRect l="0" t="0" r="93114" b="0"/>
          <a:stretch/>
        </p:blipFill>
        <p:spPr>
          <a:xfrm flipH="1">
            <a:off x="11354400" y="0"/>
            <a:ext cx="83772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8"/>
          <p:cNvSpPr/>
          <p:nvPr/>
        </p:nvSpPr>
        <p:spPr>
          <a:xfrm>
            <a:off x="0" y="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Прямоугольник 9"/>
          <p:cNvSpPr/>
          <p:nvPr/>
        </p:nvSpPr>
        <p:spPr>
          <a:xfrm rot="10800000">
            <a:off x="11354400" y="36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ECB5A3-5778-4CA4-B39A-8F416DC1340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 descr="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" name="Овал 8"/>
          <p:cNvSpPr/>
          <p:nvPr/>
        </p:nvSpPr>
        <p:spPr>
          <a:xfrm rot="20721600">
            <a:off x="2909160" y="0"/>
            <a:ext cx="6862320" cy="6862320"/>
          </a:xfrm>
          <a:prstGeom prst="ellipse">
            <a:avLst/>
          </a:prstGeom>
          <a:gradFill rotWithShape="0">
            <a:gsLst>
              <a:gs pos="0">
                <a:srgbClr val="f6f8fc"/>
              </a:gs>
              <a:gs pos="7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3193560" y="1358280"/>
            <a:ext cx="2077920" cy="2951640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0821600">
            <a:off x="6804720" y="2637360"/>
            <a:ext cx="2077920" cy="2951640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6" descr=""/>
          <p:cNvPicPr/>
          <p:nvPr/>
        </p:nvPicPr>
        <p:blipFill>
          <a:blip r:embed="rId2"/>
          <a:srcRect l="0" t="0" r="93114" b="0"/>
          <a:stretch/>
        </p:blipFill>
        <p:spPr>
          <a:xfrm>
            <a:off x="0" y="0"/>
            <a:ext cx="837720" cy="685764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7" descr=""/>
          <p:cNvPicPr/>
          <p:nvPr/>
        </p:nvPicPr>
        <p:blipFill>
          <a:blip r:embed="rId3"/>
          <a:srcRect l="0" t="0" r="93114" b="0"/>
          <a:stretch/>
        </p:blipFill>
        <p:spPr>
          <a:xfrm flipH="1">
            <a:off x="11354400" y="0"/>
            <a:ext cx="837720" cy="6857640"/>
          </a:xfrm>
          <a:prstGeom prst="rect">
            <a:avLst/>
          </a:prstGeom>
          <a:ln w="0">
            <a:noFill/>
          </a:ln>
        </p:spPr>
      </p:pic>
      <p:sp>
        <p:nvSpPr>
          <p:cNvPr id="51" name="Прямоугольник 8"/>
          <p:cNvSpPr/>
          <p:nvPr/>
        </p:nvSpPr>
        <p:spPr>
          <a:xfrm>
            <a:off x="0" y="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Прямоугольник 9"/>
          <p:cNvSpPr/>
          <p:nvPr/>
        </p:nvSpPr>
        <p:spPr>
          <a:xfrm rot="10800000">
            <a:off x="11354400" y="36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CF9C64-2D04-43DA-A118-5668E398458A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6" descr=""/>
          <p:cNvPicPr/>
          <p:nvPr/>
        </p:nvPicPr>
        <p:blipFill>
          <a:blip r:embed="rId2"/>
          <a:srcRect l="0" t="0" r="93114" b="0"/>
          <a:stretch/>
        </p:blipFill>
        <p:spPr>
          <a:xfrm>
            <a:off x="0" y="0"/>
            <a:ext cx="837720" cy="685764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7" descr=""/>
          <p:cNvPicPr/>
          <p:nvPr/>
        </p:nvPicPr>
        <p:blipFill>
          <a:blip r:embed="rId3"/>
          <a:srcRect l="0" t="0" r="93114" b="0"/>
          <a:stretch/>
        </p:blipFill>
        <p:spPr>
          <a:xfrm flipH="1">
            <a:off x="11354400" y="0"/>
            <a:ext cx="837720" cy="685764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8"/>
          <p:cNvSpPr/>
          <p:nvPr/>
        </p:nvSpPr>
        <p:spPr>
          <a:xfrm>
            <a:off x="0" y="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Прямоугольник 9"/>
          <p:cNvSpPr/>
          <p:nvPr/>
        </p:nvSpPr>
        <p:spPr>
          <a:xfrm rot="10800000">
            <a:off x="11354400" y="360"/>
            <a:ext cx="837720" cy="6857640"/>
          </a:xfrm>
          <a:prstGeom prst="rect">
            <a:avLst/>
          </a:prstGeom>
          <a:gradFill rotWithShape="0">
            <a:gsLst>
              <a:gs pos="0">
                <a:srgbClr val="f6f8fc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071D8D-881F-4CF0-AFF6-65B19D1A37B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394800" y="2634840"/>
            <a:ext cx="540216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Организация и проведение ДЭ базового уровня на примере 09.02.06 «Сетевое и системное администрирование» 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385920" y="5742000"/>
            <a:ext cx="12062880" cy="111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8306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libri"/>
              </a:rPr>
              <a:t>Плотникова Виктория Константиновна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libri"/>
              </a:rPr>
              <a:t>заведующая кафедрой сетевого и системного администрирования и   информационной безопасности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2800" spc="-1" strike="noStrike">
                <a:ln>
                  <a:solidFill>
                    <a:schemeClr val="dk1"/>
                  </a:solidFill>
                </a:ln>
                <a:solidFill>
                  <a:srgbClr val="ffffff"/>
                </a:solidFill>
                <a:latin typeface="Calibri"/>
              </a:rPr>
              <a:t>ГБПОУ Уфимский колледж радиоэлектроники, телекоммуникаций и безопасности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Обучающийся не справился с выполнением части задания, не продемонстрировал освоение знаний, умений и навыков (практического опыта).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74" name="Group 7"/>
          <p:cNvGrpSpPr/>
          <p:nvPr/>
        </p:nvGrpSpPr>
        <p:grpSpPr>
          <a:xfrm>
            <a:off x="1940400" y="417240"/>
            <a:ext cx="5840640" cy="721440"/>
            <a:chOff x="1940400" y="417240"/>
            <a:chExt cx="5840640" cy="721440"/>
          </a:xfrm>
        </p:grpSpPr>
        <p:sp>
          <p:nvSpPr>
            <p:cNvPr id="175" name="Line 8"/>
            <p:cNvSpPr/>
            <p:nvPr/>
          </p:nvSpPr>
          <p:spPr>
            <a:xfrm>
              <a:off x="2367000" y="1094040"/>
              <a:ext cx="5414040" cy="36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76" name="Rectangle 9"/>
            <p:cNvSpPr/>
            <p:nvPr/>
          </p:nvSpPr>
          <p:spPr>
            <a:xfrm rot="3419400">
              <a:off x="2077200" y="484560"/>
              <a:ext cx="479160" cy="5868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prst="angle" w="13500" h="13500"/>
              <a:bevelB prst="angle" w="13500" h="13500"/>
              <a:extrusionClr>
                <a:srgbClr val="99cc00"/>
              </a:extrusionClr>
            </a:sp3d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77" name="Text Box 11"/>
            <p:cNvSpPr/>
            <p:nvPr/>
          </p:nvSpPr>
          <p:spPr>
            <a:xfrm>
              <a:off x="2111400" y="560520"/>
              <a:ext cx="3351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</a:rPr>
                <a:t>0</a:t>
              </a:r>
              <a:endParaRPr b="0" lang="ru-RU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78" name="TextBox 9"/>
          <p:cNvSpPr/>
          <p:nvPr/>
        </p:nvSpPr>
        <p:spPr>
          <a:xfrm>
            <a:off x="3048840" y="324720"/>
            <a:ext cx="60940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баллов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Объект 4" descr=""/>
          <p:cNvPicPr/>
          <p:nvPr/>
        </p:nvPicPr>
        <p:blipFill>
          <a:blip r:embed="rId1"/>
          <a:stretch/>
        </p:blipFill>
        <p:spPr>
          <a:xfrm>
            <a:off x="1345320" y="1967760"/>
            <a:ext cx="9501120" cy="292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Экспертная группа выставляет в ведомость одну оценку, принятую общим решением.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При расхождении мнений по поводу оценки подкретерия решение о выставлении того или иного балла принимается простым большинством голосов.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456920" y="181044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7200" spc="-1" strike="noStrike">
                <a:solidFill>
                  <a:srgbClr val="c00000"/>
                </a:solidFill>
                <a:latin typeface="Calibri"/>
              </a:rPr>
              <a:t>Спасибо за внимание!</a:t>
            </a:r>
            <a:endParaRPr b="0" lang="ru-RU" sz="7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838080" y="944640"/>
            <a:ext cx="10515240" cy="569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Базовый уровень демонстрационного экзамена  </a:t>
            </a: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– уровень демонстрационного экзамена, который проводится с использованием комплекта оценочной документации, разработанного по каждой профессии и специальности среднего профессионального образования (или по отдельному виду профессиональной деятельности) на основе требований к результатам освоения образовательных программ среднего профессионального образования, установленных ФГОС СПО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Демонстрационный экзамен базового уровня может использоваться только для проведения в рамках ГИА.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1509840" y="3314160"/>
            <a:ext cx="98204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 КОД указывается время в академических часах. 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Таким образом астрономическое время выполнения экзамена  3 часа.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3" name="Объект 4" descr=""/>
          <p:cNvPicPr/>
          <p:nvPr/>
        </p:nvPicPr>
        <p:blipFill>
          <a:blip r:embed="rId1"/>
          <a:stretch/>
        </p:blipFill>
        <p:spPr>
          <a:xfrm>
            <a:off x="1392480" y="633600"/>
            <a:ext cx="9275400" cy="183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4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422" lnSpcReduction="2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chemeClr val="dk1"/>
                </a:solidFill>
                <a:latin typeface="Calibri Light"/>
              </a:rPr>
              <a:t>ВЫБОР ТИПА ДЭ В ЦИФРОВОЙ ПЛАТФОРМЕ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696280" y="1548720"/>
            <a:ext cx="5833440" cy="51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550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При формировании заявки в Цифровой платформе для ДЭ базового уровня необходимо: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1. Выбрать (отметить) «Базовый уровень»,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2. «КОД 1.1.» (уровень сложности)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3. «Профессия/специальность» (09.02.06 Сетевое и системное администрирование) Профессия/специальность учебной группы должна совпадать профессией/специальностью, выбранной в экзамене.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6" name="Рисунок 4" descr=""/>
          <p:cNvPicPr/>
          <p:nvPr/>
        </p:nvPicPr>
        <p:blipFill>
          <a:blip r:embed="rId1"/>
          <a:stretch/>
        </p:blipFill>
        <p:spPr>
          <a:xfrm>
            <a:off x="1131840" y="1548720"/>
            <a:ext cx="4577040" cy="376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Схема оценки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Схема оценки формируется на основе модулей задания, приведенного в ОМ. Шкала оценок для каждой схемы оценки задания ДЭ составляет 100 баллов. Критерии оценивания являются структурными блоками схемы оценки. Они формируются на основе модулей задания ДЭ, описанных в оценочных материалах. Схема оценки может содержать несколько критериев. Каждый критерий содержит один или несколько подкритериев. Каждый подкритерий имеет свое описание процедуры оценивания (описание конкретных действий в рамках выполнения задания). Максимальный бал подкритерия – 5 баллов.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8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Подкритерий схемы оценки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174320"/>
            <a:ext cx="10515240" cy="55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Экспертная группа оценивает каждый подкритерий схемы оценки по шкале 0, 3, 4, 5.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1" name="Объект 4" descr=""/>
          <p:cNvPicPr/>
          <p:nvPr/>
        </p:nvPicPr>
        <p:blipFill>
          <a:blip r:embed="rId1"/>
          <a:srcRect l="8867" t="0" r="5566" b="4847"/>
          <a:stretch/>
        </p:blipFill>
        <p:spPr>
          <a:xfrm>
            <a:off x="2568600" y="2160360"/>
            <a:ext cx="7054920" cy="43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014640" y="384480"/>
            <a:ext cx="4398840" cy="1319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баллов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 процессе выполнения задания обучающийся в полной мере продемонстрировал освоение знаний, умений, навыков (практического опыта) при реализации определенной трудовой функции. Грамотно интерпретирует ситуации, свободно владеет профессионально-понятийным аппаратом, профессионально прогнозирует и проектирует развитие ситуации или объекта, предлагает эффективные способы решения задания. Выполнение оцениваемой части задания не содержит ошибки.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54" name="Group 7"/>
          <p:cNvGrpSpPr/>
          <p:nvPr/>
        </p:nvGrpSpPr>
        <p:grpSpPr>
          <a:xfrm>
            <a:off x="2080800" y="670320"/>
            <a:ext cx="5840280" cy="1476360"/>
            <a:chOff x="2080800" y="670320"/>
            <a:chExt cx="5840280" cy="1476360"/>
          </a:xfrm>
        </p:grpSpPr>
        <p:sp>
          <p:nvSpPr>
            <p:cNvPr id="155" name="Line 8"/>
            <p:cNvSpPr/>
            <p:nvPr/>
          </p:nvSpPr>
          <p:spPr>
            <a:xfrm>
              <a:off x="2507400" y="1347120"/>
              <a:ext cx="5413680" cy="36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6" name="Rectangle 9"/>
            <p:cNvSpPr/>
            <p:nvPr/>
          </p:nvSpPr>
          <p:spPr>
            <a:xfrm rot="3419400">
              <a:off x="2217600" y="737640"/>
              <a:ext cx="479160" cy="5868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prst="angle" w="13500" h="13500"/>
              <a:bevelB prst="angle" w="13500" h="13500"/>
              <a:extrusionClr>
                <a:srgbClr val="99cc00"/>
              </a:extrusionClr>
            </a:sp3d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7" name="Text Box 10"/>
            <p:cNvSpPr/>
            <p:nvPr/>
          </p:nvSpPr>
          <p:spPr>
            <a:xfrm>
              <a:off x="3037320" y="1685160"/>
              <a:ext cx="18396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8" name="Text Box 11"/>
            <p:cNvSpPr/>
            <p:nvPr/>
          </p:nvSpPr>
          <p:spPr>
            <a:xfrm>
              <a:off x="2251800" y="813600"/>
              <a:ext cx="3351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</a:rPr>
                <a:t>5</a:t>
              </a:r>
              <a:endParaRPr b="0" lang="ru-RU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 процессе выполнения задания обучающийся продемонстрировал способность применять знания, умения и навыки (практический опыт) для успешной реализации определенной трудовой функции, Выполнение части задания сопровождается незначительными ошибками.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60" name="Group 7"/>
          <p:cNvGrpSpPr/>
          <p:nvPr/>
        </p:nvGrpSpPr>
        <p:grpSpPr>
          <a:xfrm>
            <a:off x="2080800" y="670320"/>
            <a:ext cx="5840280" cy="1476360"/>
            <a:chOff x="2080800" y="670320"/>
            <a:chExt cx="5840280" cy="1476360"/>
          </a:xfrm>
        </p:grpSpPr>
        <p:sp>
          <p:nvSpPr>
            <p:cNvPr id="161" name="Line 8"/>
            <p:cNvSpPr/>
            <p:nvPr/>
          </p:nvSpPr>
          <p:spPr>
            <a:xfrm>
              <a:off x="2507400" y="1347120"/>
              <a:ext cx="5413680" cy="36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62" name="Rectangle 9"/>
            <p:cNvSpPr/>
            <p:nvPr/>
          </p:nvSpPr>
          <p:spPr>
            <a:xfrm rot="3419400">
              <a:off x="2217600" y="737640"/>
              <a:ext cx="479160" cy="5868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prst="angle" w="13500" h="13500"/>
              <a:bevelB prst="angle" w="13500" h="13500"/>
              <a:extrusionClr>
                <a:srgbClr val="99cc00"/>
              </a:extrusionClr>
            </a:sp3d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63" name="Text Box 10"/>
            <p:cNvSpPr/>
            <p:nvPr/>
          </p:nvSpPr>
          <p:spPr>
            <a:xfrm>
              <a:off x="3037320" y="1685160"/>
              <a:ext cx="18396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4" name="Text Box 11"/>
            <p:cNvSpPr/>
            <p:nvPr/>
          </p:nvSpPr>
          <p:spPr>
            <a:xfrm>
              <a:off x="2251800" y="813600"/>
              <a:ext cx="3351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</a:rPr>
                <a:t>4</a:t>
              </a:r>
              <a:endParaRPr b="0" lang="ru-RU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65" name="TextBox 11"/>
          <p:cNvSpPr/>
          <p:nvPr/>
        </p:nvSpPr>
        <p:spPr>
          <a:xfrm>
            <a:off x="3129480" y="635760"/>
            <a:ext cx="60940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балла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011760" y="365040"/>
            <a:ext cx="8341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балла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62840" y="183420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 процессе выполнения задания обучающийся не в полной мере продемонстрировал освоение знаний, умений и навыков (практического опыта) для успешной реализации определенной трудовой функции. Оцениваемая часть задания выполнена частично, допущены ошибки. 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168" name="Group 7"/>
          <p:cNvGrpSpPr/>
          <p:nvPr/>
        </p:nvGrpSpPr>
        <p:grpSpPr>
          <a:xfrm>
            <a:off x="2080800" y="670320"/>
            <a:ext cx="5840280" cy="1476360"/>
            <a:chOff x="2080800" y="670320"/>
            <a:chExt cx="5840280" cy="1476360"/>
          </a:xfrm>
        </p:grpSpPr>
        <p:sp>
          <p:nvSpPr>
            <p:cNvPr id="169" name="Line 8"/>
            <p:cNvSpPr/>
            <p:nvPr/>
          </p:nvSpPr>
          <p:spPr>
            <a:xfrm>
              <a:off x="2507400" y="1347120"/>
              <a:ext cx="5413680" cy="36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len="med" type="oval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70" name="Rectangle 9"/>
            <p:cNvSpPr/>
            <p:nvPr/>
          </p:nvSpPr>
          <p:spPr>
            <a:xfrm rot="3419400">
              <a:off x="2217600" y="737640"/>
              <a:ext cx="479160" cy="58680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prst="angle" w="13500" h="13500"/>
              <a:bevelB prst="angle" w="13500" h="13500"/>
              <a:extrusionClr>
                <a:srgbClr val="99cc00"/>
              </a:extrusionClr>
            </a:sp3d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71" name="Text Box 10"/>
            <p:cNvSpPr/>
            <p:nvPr/>
          </p:nvSpPr>
          <p:spPr>
            <a:xfrm>
              <a:off x="3037320" y="1685160"/>
              <a:ext cx="18396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2" name="Text Box 11"/>
            <p:cNvSpPr/>
            <p:nvPr/>
          </p:nvSpPr>
          <p:spPr>
            <a:xfrm>
              <a:off x="2251800" y="813600"/>
              <a:ext cx="3351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ffffff"/>
                  </a:solidFill>
                  <a:latin typeface="Calibri"/>
                </a:rPr>
                <a:t>3</a:t>
              </a:r>
              <a:endParaRPr b="0" lang="ru-RU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Application>Collabora_Office/23.05.1.2$Linux_X86_64 LibreOffice_project/cc6b8db56a76e2bea948a6f20aa5bb553d39490d</Application>
  <AppVersion>15.0000</AppVersion>
  <Words>476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2021-07-28T13:36:14Z</dcterms:created>
  <dc:creator>user</dc:creator>
  <dc:description/>
  <dc:language>ru-RU</dc:language>
  <cp:lastModifiedBy>Никита Н.А.. Пиндюрин</cp:lastModifiedBy>
  <dcterms:modified xsi:type="dcterms:W3CDTF">2023-07-03T09:24:10Z</dcterms:modified>
  <cp:revision>8</cp:revision>
  <dc:subject/>
  <dc:title>NAME OF 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