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6" r:id="rId3"/>
    <p:sldId id="279" r:id="rId4"/>
    <p:sldId id="281" r:id="rId5"/>
    <p:sldId id="280" r:id="rId6"/>
    <p:sldId id="285" r:id="rId7"/>
    <p:sldId id="283" r:id="rId8"/>
    <p:sldId id="282" r:id="rId9"/>
    <p:sldId id="272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ExtraBold" panose="020B0604020202020204" charset="-52"/>
      <p:bold r:id="rId20"/>
      <p:boldItalic r:id="rId21"/>
    </p:embeddedFont>
    <p:embeddedFont>
      <p:font typeface="Montserrat Medium" panose="020B0604020202020204" charset="-52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0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5118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54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544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2b8c7853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2b8c7853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2b8c7853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2b8c7853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2b8c7853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2b8c7853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2b8c7853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2b8c7853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2b8c7853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2b8c7853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2b8c7853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2b8c7853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2b8c7853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2b8c7853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d524e3ed6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d524e3ed6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021300"/>
            <a:ext cx="9158700" cy="4122600"/>
          </a:xfrm>
          <a:prstGeom prst="round1Rect">
            <a:avLst>
              <a:gd name="adj" fmla="val 27384"/>
            </a:avLst>
          </a:prstGeom>
          <a:solidFill>
            <a:srgbClr val="188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28600" y="1276350"/>
            <a:ext cx="8620125" cy="2352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ru-RU" sz="4000" b="1" dirty="0" smtClean="0">
                <a:solidFill>
                  <a:schemeClr val="bg1"/>
                </a:solidFill>
              </a:rPr>
              <a:t>Особенности </a:t>
            </a:r>
            <a:r>
              <a:rPr lang="ru-RU" sz="4000" b="1" dirty="0">
                <a:solidFill>
                  <a:schemeClr val="bg1"/>
                </a:solidFill>
              </a:rPr>
              <a:t>проведения демонстрационных экзаменов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в 2023-2024 гг.</a:t>
            </a:r>
            <a:endParaRPr sz="4000" b="1" dirty="0">
              <a:solidFill>
                <a:schemeClr val="bg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486025" y="4371975"/>
            <a:ext cx="5991225" cy="504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Бронштейн Марина Ефимовна, ГБПОУ УКРТБ</a:t>
            </a:r>
            <a:endParaRPr sz="2400" dirty="0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" y="141028"/>
            <a:ext cx="4638675" cy="88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sp>
        <p:nvSpPr>
          <p:cNvPr id="325" name="Google Shape;325;p23"/>
          <p:cNvSpPr/>
          <p:nvPr/>
        </p:nvSpPr>
        <p:spPr>
          <a:xfrm rot="10800000" flipH="1">
            <a:off x="-14850" y="-4425"/>
            <a:ext cx="9162300" cy="737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4294967295"/>
          </p:nvPr>
        </p:nvSpPr>
        <p:spPr>
          <a:xfrm>
            <a:off x="341299" y="133575"/>
            <a:ext cx="5878525" cy="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1885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ДЕМОЭКЗАМЕНЫ 2020-2023 в ГБПОУ УКРТБ</a:t>
            </a:r>
            <a:endParaRPr sz="2500" b="1" dirty="0">
              <a:solidFill>
                <a:srgbClr val="1885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23"/>
          <p:cNvSpPr/>
          <p:nvPr/>
        </p:nvSpPr>
        <p:spPr>
          <a:xfrm>
            <a:off x="316800" y="1989925"/>
            <a:ext cx="1982100" cy="3066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88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6 </a:t>
            </a: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компетенций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ПА 153 чел.</a:t>
            </a:r>
            <a:endParaRPr lang="ru-RU" sz="13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23"/>
          <p:cNvSpPr/>
          <p:nvPr/>
        </p:nvSpPr>
        <p:spPr>
          <a:xfrm>
            <a:off x="2489107" y="1989925"/>
            <a:ext cx="1982100" cy="3066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88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11 компетенций </a:t>
            </a:r>
          </a:p>
          <a:p>
            <a:pPr lvl="0" algn="ctr">
              <a:lnSpc>
                <a:spcPct val="115000"/>
              </a:lnSpc>
            </a:pP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ГИА 110 чел.</a:t>
            </a:r>
            <a:r>
              <a:rPr lang="ru-RU" sz="1300" dirty="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300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300" dirty="0">
                <a:latin typeface="Century Gothic"/>
                <a:ea typeface="Century Gothic"/>
                <a:cs typeface="Century Gothic"/>
                <a:sym typeface="Century Gothic"/>
              </a:rPr>
              <a:t>   ПА </a:t>
            </a: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201 чел.</a:t>
            </a:r>
            <a:r>
              <a:rPr lang="ru-RU" sz="1300" dirty="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300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300" dirty="0"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23"/>
          <p:cNvSpPr/>
          <p:nvPr/>
        </p:nvSpPr>
        <p:spPr>
          <a:xfrm>
            <a:off x="4661414" y="1989925"/>
            <a:ext cx="1982100" cy="3066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88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13 компетенций</a:t>
            </a:r>
          </a:p>
          <a:p>
            <a:pPr lvl="0" algn="ctr">
              <a:lnSpc>
                <a:spcPct val="115000"/>
              </a:lnSpc>
            </a:pPr>
            <a:r>
              <a:rPr lang="ru-RU" sz="1300" dirty="0">
                <a:latin typeface="Century Gothic"/>
                <a:ea typeface="Century Gothic"/>
                <a:cs typeface="Century Gothic"/>
                <a:sym typeface="Century Gothic"/>
              </a:rPr>
              <a:t>ГИА </a:t>
            </a: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161 чел.</a:t>
            </a:r>
            <a:r>
              <a:rPr lang="ru-RU" sz="1300" dirty="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300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300" dirty="0">
                <a:latin typeface="Century Gothic"/>
                <a:ea typeface="Century Gothic"/>
                <a:cs typeface="Century Gothic"/>
                <a:sym typeface="Century Gothic"/>
              </a:rPr>
              <a:t>   ПА </a:t>
            </a: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301чел.</a:t>
            </a:r>
            <a:endParaRPr lang="ru-RU" sz="13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6833725" y="1989925"/>
            <a:ext cx="1982100" cy="3066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88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10 компетенций,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2 ДЭ базового </a:t>
            </a: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уровня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ГИА 125 чел.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smtClean="0">
                <a:latin typeface="Century Gothic"/>
                <a:ea typeface="Century Gothic"/>
                <a:cs typeface="Century Gothic"/>
                <a:sym typeface="Century Gothic"/>
              </a:rPr>
              <a:t>ПА  539 чел.</a:t>
            </a:r>
            <a:endParaRPr sz="13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341300" y="1989932"/>
            <a:ext cx="1957500" cy="5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  <a:endParaRPr sz="1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2489113" y="1989925"/>
            <a:ext cx="1982100" cy="5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 sz="1000" b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23"/>
          <p:cNvSpPr txBox="1"/>
          <p:nvPr/>
        </p:nvSpPr>
        <p:spPr>
          <a:xfrm>
            <a:off x="6833725" y="1989925"/>
            <a:ext cx="19821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</a:t>
            </a:r>
            <a:endParaRPr sz="9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23"/>
          <p:cNvSpPr txBox="1"/>
          <p:nvPr/>
        </p:nvSpPr>
        <p:spPr>
          <a:xfrm>
            <a:off x="4661425" y="1989925"/>
            <a:ext cx="19821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9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5" name="Google Shape;335;p23"/>
          <p:cNvCxnSpPr/>
          <p:nvPr/>
        </p:nvCxnSpPr>
        <p:spPr>
          <a:xfrm>
            <a:off x="229650" y="2327525"/>
            <a:ext cx="8673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336" name="Google Shape;3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27" y="907552"/>
            <a:ext cx="1518075" cy="9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738" y="879300"/>
            <a:ext cx="1518074" cy="9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99" y="846156"/>
            <a:ext cx="15478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03" y="846156"/>
            <a:ext cx="1605222" cy="206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98" y="817812"/>
            <a:ext cx="15478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3" y="850955"/>
            <a:ext cx="1630859" cy="108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03" y="846155"/>
            <a:ext cx="15478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98" y="822612"/>
            <a:ext cx="154781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/>
          <p:nvPr/>
        </p:nvSpPr>
        <p:spPr>
          <a:xfrm rot="10800000" flipH="1">
            <a:off x="-14850" y="-4425"/>
            <a:ext cx="9162300" cy="737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4294967295"/>
          </p:nvPr>
        </p:nvSpPr>
        <p:spPr>
          <a:xfrm>
            <a:off x="152400" y="171450"/>
            <a:ext cx="4953000" cy="561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1885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ОРГАНИЗАЦИЯ </a:t>
            </a:r>
            <a:r>
              <a:rPr lang="ru" sz="1800" b="1" dirty="0" smtClean="0">
                <a:solidFill>
                  <a:srgbClr val="1885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ДЭ </a:t>
            </a:r>
            <a:r>
              <a:rPr lang="ru" sz="1800" b="1" dirty="0" smtClean="0">
                <a:solidFill>
                  <a:srgbClr val="1885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ОО</a:t>
            </a:r>
            <a:endParaRPr sz="2500" b="1" dirty="0">
              <a:solidFill>
                <a:srgbClr val="1885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341300" y="1989932"/>
            <a:ext cx="1957500" cy="5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Ъ=9зрщзщн</a:t>
            </a:r>
            <a:endParaRPr sz="1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229650" y="895351"/>
            <a:ext cx="513300" cy="434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 sz="1000" b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•Подготовка к поступлению в ВУЗ•Разработка </a:t>
            </a: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ДПО</a:t>
            </a:r>
            <a:endParaRPr sz="900" dirty="0"/>
          </a:p>
        </p:txBody>
      </p:sp>
      <p:cxnSp>
        <p:nvCxnSpPr>
          <p:cNvPr id="335" name="Google Shape;335;p23"/>
          <p:cNvCxnSpPr/>
          <p:nvPr/>
        </p:nvCxnSpPr>
        <p:spPr>
          <a:xfrm>
            <a:off x="229650" y="2327525"/>
            <a:ext cx="8673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Прямоугольник 5"/>
          <p:cNvSpPr/>
          <p:nvPr/>
        </p:nvSpPr>
        <p:spPr>
          <a:xfrm flipH="1">
            <a:off x="7899989" y="2250372"/>
            <a:ext cx="1002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650" y="1028700"/>
            <a:ext cx="71427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Изучение </a:t>
            </a:r>
            <a:r>
              <a:rPr lang="ru-RU" sz="1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КОДов</a:t>
            </a:r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 ф</a:t>
            </a:r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ормирование заявки от ОО (октябрь-ноябрь)</a:t>
            </a:r>
          </a:p>
          <a:p>
            <a:pPr marL="342900" indent="-342900" algn="ctr">
              <a:buAutoNum type="arabicPeriod"/>
            </a:pPr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Разработка программ ГИА (декабрь)</a:t>
            </a:r>
          </a:p>
          <a:p>
            <a:pPr marL="342900" indent="-342900">
              <a:buAutoNum type="arabicPeriod"/>
            </a:pPr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Ознакомление обучающихся, сбор заявлений (декабрь)</a:t>
            </a:r>
          </a:p>
          <a:p>
            <a:pPr marL="342900" indent="-342900" algn="r">
              <a:buAutoNum type="arabicPeriod"/>
            </a:pPr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Создание заявок на ЦП (</a:t>
            </a:r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январь-февраль)</a:t>
            </a:r>
            <a:endParaRPr lang="ru-RU" sz="1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Прохождения обследований ЦПДЭ(январь-ноябрь)</a:t>
            </a:r>
          </a:p>
          <a:p>
            <a:pPr marL="342900" indent="-342900">
              <a:buAutoNum type="arabicPeriod"/>
            </a:pPr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Обеспечение ДЭ экспертами, формирование списков сдающих ДЭ(весь год)</a:t>
            </a:r>
          </a:p>
          <a:p>
            <a:pPr marL="342900" indent="-342900" algn="ctr">
              <a:buAutoNum type="arabicPeriod"/>
            </a:pPr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Проведение ДЭ (весь год)</a:t>
            </a:r>
          </a:p>
          <a:p>
            <a:pPr marL="342900" indent="-342900" algn="ctr">
              <a:buAutoNum type="arabicPeriod"/>
            </a:pPr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Сдача отчётов (июль, декабрь)</a:t>
            </a:r>
          </a:p>
          <a:p>
            <a:pPr algn="r"/>
            <a:endParaRPr lang="ru-RU" sz="1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Мастера, </a:t>
            </a:r>
            <a:r>
              <a:rPr lang="ru-RU" sz="1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зав.отделениями</a:t>
            </a:r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1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зав.кафедрами</a:t>
            </a:r>
            <a:r>
              <a:rPr lang="ru-RU" sz="1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классные руководители</a:t>
            </a:r>
            <a:endParaRPr lang="ru-RU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64" y="2762251"/>
            <a:ext cx="1948961" cy="20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96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/>
          <p:nvPr/>
        </p:nvSpPr>
        <p:spPr>
          <a:xfrm rot="10800000" flipH="1">
            <a:off x="0" y="-4426"/>
            <a:ext cx="9162300" cy="737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4294967295"/>
          </p:nvPr>
        </p:nvSpPr>
        <p:spPr>
          <a:xfrm>
            <a:off x="152400" y="171450"/>
            <a:ext cx="4800600" cy="561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1885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ИЗМЕНЕНИЯ В ОРГАНИЗАЦИИ ДЭ</a:t>
            </a:r>
            <a:endParaRPr sz="2500" b="1" dirty="0">
              <a:solidFill>
                <a:srgbClr val="1885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341300" y="1989932"/>
            <a:ext cx="1957500" cy="5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Ъ=9зрщзщн</a:t>
            </a:r>
            <a:endParaRPr sz="1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229650" y="895351"/>
            <a:ext cx="513300" cy="450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 sz="1000" b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•Подготовка к поступлению в ВУЗ•Разработка </a:t>
            </a: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сайтов</a:t>
            </a:r>
            <a:endParaRPr sz="900" dirty="0"/>
          </a:p>
        </p:txBody>
      </p:sp>
      <p:cxnSp>
        <p:nvCxnSpPr>
          <p:cNvPr id="335" name="Google Shape;335;p23"/>
          <p:cNvCxnSpPr/>
          <p:nvPr/>
        </p:nvCxnSpPr>
        <p:spPr>
          <a:xfrm>
            <a:off x="206879" y="2455310"/>
            <a:ext cx="8673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Прямоугольник 5"/>
          <p:cNvSpPr/>
          <p:nvPr/>
        </p:nvSpPr>
        <p:spPr>
          <a:xfrm flipH="1">
            <a:off x="7899989" y="2250372"/>
            <a:ext cx="1002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52" y="3114370"/>
            <a:ext cx="1919354" cy="159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605416"/>
              </p:ext>
            </p:extLst>
          </p:nvPr>
        </p:nvGraphicFramePr>
        <p:xfrm>
          <a:off x="44954" y="684300"/>
          <a:ext cx="6923626" cy="4358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894"/>
                <a:gridCol w="2388601"/>
                <a:gridCol w="2209131"/>
              </a:tblGrid>
              <a:tr h="16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Было до 2023 года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Стало в 2023 году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Ожидается в 2024 году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</a:tr>
              <a:tr h="16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Аккредитация ЦПДЭ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Обследование ЦПДЭ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Обследование ЦПДЭ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</a:tr>
              <a:tr h="16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Возможность пролонгации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?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</a:tr>
              <a:tr h="336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Аудит (соответствие стандартам </a:t>
                      </a:r>
                      <a:r>
                        <a:rPr lang="ru-RU" sz="1000" b="1" dirty="0" err="1">
                          <a:effectLst/>
                        </a:rPr>
                        <a:t>Ворлдскиллс</a:t>
                      </a:r>
                      <a:r>
                        <a:rPr lang="ru-RU" sz="1000" b="1" dirty="0">
                          <a:effectLst/>
                        </a:rPr>
                        <a:t>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Обследование (соответствие приказу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</a:rPr>
                        <a:t>№ 800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Обследование (соответствие приказу 800)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</a:tr>
              <a:tr h="505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ГЭ мог представлять одну ОО со сдающими ДЭ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ГЭ не может представлять одну ОО со сдающими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</a:rPr>
                        <a:t>ДЭ в рамках ГИА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ГЭ не может представлять одну ОО со сдающими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ДЭ в рамках ГИА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</a:tr>
              <a:tr h="67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Обучение ГЭ, обучение ЛЭ (платно) </a:t>
                      </a:r>
                      <a:r>
                        <a:rPr lang="ru-RU" sz="1000" b="1" dirty="0" smtClean="0">
                          <a:effectLst/>
                        </a:rPr>
                        <a:t>по одной компетенции </a:t>
                      </a:r>
                      <a:r>
                        <a:rPr lang="ru-RU" sz="1000" b="1" dirty="0">
                          <a:effectLst/>
                        </a:rPr>
                        <a:t>с возможностью пролонгации свидетельств каждые 2 года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Признание свидетельств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</a:rPr>
                        <a:t>и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внесение в реестр экспертов ДЭ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</a:rPr>
                        <a:t>до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31.12.2023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</a:tr>
              <a:tr h="1178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Обучение экспертов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</a:rPr>
                        <a:t>и внесение в реестр (без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деления на ГЭ и ЛЭ)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</a:rPr>
                        <a:t>по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</a:rPr>
                        <a:t>компетенциям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и 10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</a:rPr>
                        <a:t>профессиям/специальностям </a:t>
                      </a:r>
                      <a:r>
                        <a:rPr lang="en-US" sz="1000" b="1" dirty="0" smtClean="0">
                          <a:solidFill>
                            <a:srgbClr val="990099"/>
                          </a:solidFill>
                          <a:effectLst/>
                        </a:rPr>
                        <a:t>https://c.dp.firpo.ru/</a:t>
                      </a:r>
                      <a:endParaRPr lang="ru-RU" sz="1000" b="1" dirty="0">
                        <a:solidFill>
                          <a:srgbClr val="990099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Бесплатно до 31.12.2023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Срок действия неизвестен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</a:tr>
              <a:tr h="1010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ДЭ по компетенциям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Деление на ПА и ГИА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Использование </a:t>
                      </a:r>
                      <a:r>
                        <a:rPr lang="ru-RU" sz="1000" b="1" dirty="0" err="1">
                          <a:effectLst/>
                        </a:rPr>
                        <a:t>КОДов</a:t>
                      </a:r>
                      <a:r>
                        <a:rPr lang="ru-RU" sz="1000" b="1" dirty="0">
                          <a:effectLst/>
                        </a:rPr>
                        <a:t> ГИА для ПА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Деление на базовые и профильные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</a:rPr>
                        <a:t>ДЭ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Профильные – компетенции.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Базовые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КОДы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 только для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</a:rPr>
                        <a:t>ГИА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ПА только по профильным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КОДам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 для ПА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Уход от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компетенций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КОДы</a:t>
                      </a:r>
                      <a:r>
                        <a:rPr lang="ru-RU" sz="1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ПА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, ГИА (база), ГИА (профиль) по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</a:rPr>
                        <a:t>профессиям/специальностям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ru-RU" sz="1000" b="1" dirty="0" err="1">
                          <a:solidFill>
                            <a:srgbClr val="FF0000"/>
                          </a:solidFill>
                          <a:effectLst/>
                        </a:rPr>
                        <a:t>КОДы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 ожидаются в октябре 2023 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8" marR="52838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36" y="891619"/>
            <a:ext cx="1843631" cy="135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40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325" name="Google Shape;325;p23"/>
          <p:cNvSpPr/>
          <p:nvPr/>
        </p:nvSpPr>
        <p:spPr>
          <a:xfrm rot="10800000" flipH="1">
            <a:off x="-14850" y="0"/>
            <a:ext cx="9162300" cy="737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4294967295"/>
          </p:nvPr>
        </p:nvSpPr>
        <p:spPr>
          <a:xfrm>
            <a:off x="341300" y="133575"/>
            <a:ext cx="4788600" cy="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1885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СЛОЖНОСТИ </a:t>
            </a:r>
            <a:r>
              <a:rPr lang="ru" sz="1800" b="1" dirty="0" smtClean="0">
                <a:solidFill>
                  <a:srgbClr val="1885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2023 </a:t>
            </a:r>
            <a:r>
              <a:rPr lang="ru" sz="1800" b="1" dirty="0" smtClean="0">
                <a:solidFill>
                  <a:srgbClr val="1885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году </a:t>
            </a:r>
            <a:endParaRPr sz="2500" b="1" dirty="0">
              <a:solidFill>
                <a:srgbClr val="1885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341300" y="1989932"/>
            <a:ext cx="1957500" cy="5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Ф2020</a:t>
            </a:r>
            <a:endParaRPr sz="1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2489113" y="1989925"/>
            <a:ext cx="1982100" cy="163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 sz="1000" b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•Подготовка к поступлению в ВУЗ•Разработка сайтов HTML и CSS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•Монтаж РЭАП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•Монтаж ОПС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•и другие курсдщрзщрры ДПО для студентов колледжа</a:t>
            </a:r>
            <a:endParaRPr sz="900" dirty="0"/>
          </a:p>
        </p:txBody>
      </p:sp>
      <p:cxnSp>
        <p:nvCxnSpPr>
          <p:cNvPr id="335" name="Google Shape;335;p23"/>
          <p:cNvCxnSpPr/>
          <p:nvPr/>
        </p:nvCxnSpPr>
        <p:spPr>
          <a:xfrm>
            <a:off x="229650" y="2327525"/>
            <a:ext cx="8673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Прямоугольник 5"/>
          <p:cNvSpPr/>
          <p:nvPr/>
        </p:nvSpPr>
        <p:spPr>
          <a:xfrm flipH="1">
            <a:off x="7899989" y="2250372"/>
            <a:ext cx="1002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5" y="1658626"/>
            <a:ext cx="1866900" cy="196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0451" y="523875"/>
            <a:ext cx="6951150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Методические рекомендации по проведению ДЭ в рамках ГИА и ПА появились 22 июня 2023 года</a:t>
            </a:r>
          </a:p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	Н</a:t>
            </a:r>
            <a:r>
              <a:rPr lang="ru-RU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евозможность </a:t>
            </a:r>
            <a:r>
              <a:rPr lang="ru-RU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проведения ДЭ в рамках ПА по ряду профессий/специальностей </a:t>
            </a:r>
          </a:p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	</a:t>
            </a:r>
            <a:r>
              <a:rPr lang="ru-RU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- отсутствие </a:t>
            </a:r>
            <a:r>
              <a:rPr lang="ru-RU" sz="1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КОДов</a:t>
            </a:r>
            <a:r>
              <a:rPr lang="ru-RU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по ряду компетенций</a:t>
            </a:r>
          </a:p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	- о</a:t>
            </a:r>
            <a:r>
              <a:rPr lang="ru-RU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тсутствие </a:t>
            </a:r>
            <a:r>
              <a:rPr lang="ru-RU" sz="1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КОДов</a:t>
            </a:r>
            <a:r>
              <a:rPr lang="ru-RU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для ПА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 ряду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компетенций</a:t>
            </a:r>
          </a:p>
          <a:p>
            <a:pPr algn="ct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Сторонние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ГЭ на ДЭ в рамках ГИА</a:t>
            </a:r>
          </a:p>
          <a:p>
            <a:r>
              <a:rPr lang="ru-RU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Обследование всех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ЦПДЭ, в том числе 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  <a:p>
            <a:r>
              <a:rPr lang="ru-RU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аккредитованных ранее </a:t>
            </a:r>
          </a:p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	Неясные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перспективы профильных ДЭ по компетенциям в 2024 году и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далее, вопрос  с проведением ДЭ в ряде мастерских</a:t>
            </a:r>
          </a:p>
          <a:p>
            <a:r>
              <a:rPr lang="ru-RU" sz="1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</a:rPr>
              <a:t>	В ФГОС внесены и ДЭ, и защита ВКР, при этом срок ГИА не увеличен (2 недели)</a:t>
            </a:r>
          </a:p>
          <a:p>
            <a:pPr algn="r"/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Загруженность кураторов ДЭ в ОО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911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sp>
        <p:nvSpPr>
          <p:cNvPr id="325" name="Google Shape;325;p23"/>
          <p:cNvSpPr/>
          <p:nvPr/>
        </p:nvSpPr>
        <p:spPr>
          <a:xfrm rot="10800000" flipH="1">
            <a:off x="-14850" y="0"/>
            <a:ext cx="9162300" cy="737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4294967295"/>
          </p:nvPr>
        </p:nvSpPr>
        <p:spPr>
          <a:xfrm>
            <a:off x="341300" y="133575"/>
            <a:ext cx="7640650" cy="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1885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Методика организации и проведения ДЭ </a:t>
            </a:r>
            <a:endParaRPr sz="2500" b="1" dirty="0">
              <a:solidFill>
                <a:srgbClr val="1885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341300" y="1989932"/>
            <a:ext cx="1957500" cy="5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Ф2020</a:t>
            </a:r>
            <a:endParaRPr sz="1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2489113" y="1989925"/>
            <a:ext cx="1982100" cy="163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 sz="1000" b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•Подготовка к поступлению в ВУЗ•Разработка сайтов HTML и CSS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•Монтаж РЭАП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•Монтаж ОПС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•и другие курсдщрзщрры ДПО для студентов колледжа</a:t>
            </a:r>
            <a:endParaRPr sz="900" dirty="0"/>
          </a:p>
        </p:txBody>
      </p:sp>
      <p:cxnSp>
        <p:nvCxnSpPr>
          <p:cNvPr id="335" name="Google Shape;335;p23"/>
          <p:cNvCxnSpPr/>
          <p:nvPr/>
        </p:nvCxnSpPr>
        <p:spPr>
          <a:xfrm>
            <a:off x="229650" y="2327525"/>
            <a:ext cx="8673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Прямоугольник 5"/>
          <p:cNvSpPr/>
          <p:nvPr/>
        </p:nvSpPr>
        <p:spPr>
          <a:xfrm flipH="1">
            <a:off x="7899989" y="2250372"/>
            <a:ext cx="1002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06" y="756151"/>
            <a:ext cx="21637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8" y="1158576"/>
            <a:ext cx="85407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6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325" name="Google Shape;325;p23"/>
          <p:cNvSpPr/>
          <p:nvPr/>
        </p:nvSpPr>
        <p:spPr>
          <a:xfrm rot="10800000" flipH="1">
            <a:off x="-14850" y="0"/>
            <a:ext cx="9162300" cy="737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4294967295"/>
          </p:nvPr>
        </p:nvSpPr>
        <p:spPr>
          <a:xfrm>
            <a:off x="341300" y="133575"/>
            <a:ext cx="7640650" cy="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1885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Методика организации и проведения ДЭ </a:t>
            </a:r>
            <a:endParaRPr sz="2500" b="1" dirty="0">
              <a:solidFill>
                <a:srgbClr val="1885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341300" y="1989932"/>
            <a:ext cx="1957500" cy="5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Ф2020</a:t>
            </a:r>
            <a:endParaRPr sz="1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2489113" y="1989925"/>
            <a:ext cx="1982100" cy="163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 sz="1000" b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•Подготовка к поступлению в ВУЗ•Разработка сайтов HTML и CSS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•Монтаж РЭАП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•Монтаж ОПС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•и другие курсдщрзщрры ДПО для студентов колледжа</a:t>
            </a:r>
            <a:endParaRPr sz="900" dirty="0"/>
          </a:p>
        </p:txBody>
      </p:sp>
      <p:cxnSp>
        <p:nvCxnSpPr>
          <p:cNvPr id="335" name="Google Shape;335;p23"/>
          <p:cNvCxnSpPr/>
          <p:nvPr/>
        </p:nvCxnSpPr>
        <p:spPr>
          <a:xfrm>
            <a:off x="229650" y="2327525"/>
            <a:ext cx="8673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Прямоугольник 5"/>
          <p:cNvSpPr/>
          <p:nvPr/>
        </p:nvSpPr>
        <p:spPr>
          <a:xfrm flipH="1">
            <a:off x="7899989" y="2250372"/>
            <a:ext cx="1002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" y="880263"/>
            <a:ext cx="7113390" cy="17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88" y="3024259"/>
            <a:ext cx="6723600" cy="19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3" y="2643259"/>
            <a:ext cx="68735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89" y="1002075"/>
            <a:ext cx="1782644" cy="130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" y="3340961"/>
            <a:ext cx="1777450" cy="14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27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  <p:sp>
        <p:nvSpPr>
          <p:cNvPr id="325" name="Google Shape;325;p23"/>
          <p:cNvSpPr/>
          <p:nvPr/>
        </p:nvSpPr>
        <p:spPr>
          <a:xfrm rot="10800000" flipH="1">
            <a:off x="-14850" y="0"/>
            <a:ext cx="9162300" cy="7371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4294967295"/>
          </p:nvPr>
        </p:nvSpPr>
        <p:spPr>
          <a:xfrm>
            <a:off x="341300" y="133575"/>
            <a:ext cx="7640650" cy="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1885B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Методика организации и проведения ДЭ </a:t>
            </a:r>
            <a:endParaRPr sz="2500" b="1" dirty="0">
              <a:solidFill>
                <a:srgbClr val="1885B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341300" y="1989932"/>
            <a:ext cx="1957500" cy="5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Ф2020</a:t>
            </a:r>
            <a:endParaRPr sz="1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2489113" y="1989925"/>
            <a:ext cx="1982100" cy="163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 sz="1000" b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•Подготовка к поступлению в ВУЗ•Разработка сайтов HTML и CSS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•Монтаж РЭАП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•Монтаж ОПС</a:t>
            </a:r>
            <a:endParaRPr sz="9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•и другие курсдщрзщрры ДПО для студентов колледжа</a:t>
            </a:r>
            <a:endParaRPr sz="900" dirty="0"/>
          </a:p>
        </p:txBody>
      </p:sp>
      <p:cxnSp>
        <p:nvCxnSpPr>
          <p:cNvPr id="335" name="Google Shape;335;p23"/>
          <p:cNvCxnSpPr/>
          <p:nvPr/>
        </p:nvCxnSpPr>
        <p:spPr>
          <a:xfrm>
            <a:off x="0" y="2436260"/>
            <a:ext cx="8673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Прямоугольник 5"/>
          <p:cNvSpPr/>
          <p:nvPr/>
        </p:nvSpPr>
        <p:spPr>
          <a:xfrm flipH="1">
            <a:off x="7899989" y="2250372"/>
            <a:ext cx="1002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8" y="885214"/>
            <a:ext cx="697723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64" y="1777389"/>
            <a:ext cx="7138936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3390899"/>
            <a:ext cx="795173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54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/>
          <p:nvPr/>
        </p:nvSpPr>
        <p:spPr>
          <a:xfrm>
            <a:off x="0" y="1021300"/>
            <a:ext cx="9158700" cy="4122600"/>
          </a:xfrm>
          <a:prstGeom prst="round1Rect">
            <a:avLst>
              <a:gd name="adj" fmla="val 27384"/>
            </a:avLst>
          </a:prstGeom>
          <a:solidFill>
            <a:srgbClr val="188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ctrTitle" idx="4294967295"/>
          </p:nvPr>
        </p:nvSpPr>
        <p:spPr>
          <a:xfrm>
            <a:off x="311700" y="2518425"/>
            <a:ext cx="85206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</a:t>
            </a:r>
            <a:endParaRPr sz="36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17" name="Google Shape;4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1" y="160217"/>
            <a:ext cx="3962399" cy="77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16871</TotalTime>
  <Words>478</Words>
  <Application>Microsoft Office PowerPoint</Application>
  <PresentationFormat>Экран (16:9)</PresentationFormat>
  <Paragraphs>122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Times New Roman</vt:lpstr>
      <vt:lpstr>Calibri</vt:lpstr>
      <vt:lpstr>Montserrat ExtraBold</vt:lpstr>
      <vt:lpstr>Montserrat Medium</vt:lpstr>
      <vt:lpstr>Simple Light</vt:lpstr>
      <vt:lpstr>  Особенности проведения демонстрационных экзаменов в 2023-2024 гг.</vt:lpstr>
      <vt:lpstr>ДЕМОЭКЗАМЕНЫ 2020-2023 в ГБПОУ УКРТБ</vt:lpstr>
      <vt:lpstr>ОРГАНИЗАЦИЯ ДЭ в ОО</vt:lpstr>
      <vt:lpstr>ИЗМЕНЕНИЯ В ОРГАНИЗАЦИИ ДЭ</vt:lpstr>
      <vt:lpstr>СЛОЖНОСТИ В 2023 году </vt:lpstr>
      <vt:lpstr>Методика организации и проведения ДЭ </vt:lpstr>
      <vt:lpstr>Методика организации и проведения ДЭ </vt:lpstr>
      <vt:lpstr>Методика организации и проведения ДЭ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УКРТБ -</dc:title>
  <dc:creator>Никонова Д.С.</dc:creator>
  <cp:lastModifiedBy>Marina</cp:lastModifiedBy>
  <cp:revision>88</cp:revision>
  <dcterms:modified xsi:type="dcterms:W3CDTF">2023-07-02T14:45:10Z</dcterms:modified>
</cp:coreProperties>
</file>