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5" r:id="rId4"/>
    <p:sldId id="276" r:id="rId5"/>
    <p:sldId id="277" r:id="rId6"/>
    <p:sldId id="274" r:id="rId7"/>
    <p:sldId id="269" r:id="rId8"/>
    <p:sldId id="278" r:id="rId9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9" d="100"/>
          <a:sy n="69" d="100"/>
        </p:scale>
        <p:origin x="41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1415E-E983-439E-B06A-36FF8475ADAA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87BE3-CDD8-4074-9F73-5C2D9553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4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87BE3-CDD8-4074-9F73-5C2D9553A7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7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52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52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52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krtb.ru/" TargetMode="External"/><Relationship Id="rId4" Type="http://schemas.openxmlformats.org/officeDocument/2006/relationships/hyperlink" Target="mailto:info@ukrtb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915B51-46B9-4935-A030-CCDDE2F6BFB4}"/>
              </a:ext>
            </a:extLst>
          </p:cNvPr>
          <p:cNvGrpSpPr/>
          <p:nvPr/>
        </p:nvGrpSpPr>
        <p:grpSpPr>
          <a:xfrm>
            <a:off x="411940" y="620598"/>
            <a:ext cx="3810468" cy="3902304"/>
            <a:chOff x="370376" y="443627"/>
            <a:chExt cx="3810468" cy="390230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4D628A9-8149-469F-990D-B58FA95484DB}"/>
                </a:ext>
              </a:extLst>
            </p:cNvPr>
            <p:cNvSpPr/>
            <p:nvPr/>
          </p:nvSpPr>
          <p:spPr>
            <a:xfrm>
              <a:off x="370376" y="2714715"/>
              <a:ext cx="381046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u="sng" dirty="0">
                  <a:solidFill>
                    <a:schemeClr val="bg1"/>
                  </a:solidFill>
                </a:rPr>
                <a:t>Квалификации: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r>
                <a:rPr lang="ru-RU" sz="2000" b="1" dirty="0">
                  <a:solidFill>
                    <a:schemeClr val="bg1"/>
                  </a:solidFill>
                </a:rPr>
                <a:t>1. Слесарь по ремонту подвижного состава;</a:t>
              </a:r>
            </a:p>
            <a:p>
              <a:r>
                <a:rPr lang="ru-RU" sz="2000" b="1" dirty="0">
                  <a:solidFill>
                    <a:schemeClr val="bg1"/>
                  </a:solidFill>
                </a:rPr>
                <a:t>2. Помощник машиниста электровоза.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D537F8-02E2-4AE0-B1D9-3FBB257A1E89}"/>
                </a:ext>
              </a:extLst>
            </p:cNvPr>
            <p:cNvSpPr txBox="1"/>
            <p:nvPr/>
          </p:nvSpPr>
          <p:spPr>
            <a:xfrm>
              <a:off x="370376" y="443627"/>
              <a:ext cx="34601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u="sng" dirty="0">
                  <a:solidFill>
                    <a:schemeClr val="bg1"/>
                  </a:solidFill>
                </a:rPr>
                <a:t>Профессия 23.01.09 </a:t>
              </a:r>
              <a:r>
                <a:rPr lang="ru-RU" sz="2000" b="1" dirty="0">
                  <a:solidFill>
                    <a:schemeClr val="bg1"/>
                  </a:solidFill>
                </a:rPr>
                <a:t>Машинист локомотива</a:t>
              </a:r>
            </a:p>
            <a:p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7BB1C83C-6629-4B42-8E2C-347243A297B7}"/>
                </a:ext>
              </a:extLst>
            </p:cNvPr>
            <p:cNvSpPr/>
            <p:nvPr/>
          </p:nvSpPr>
          <p:spPr>
            <a:xfrm>
              <a:off x="370376" y="1459290"/>
              <a:ext cx="34601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u="sng" dirty="0">
                  <a:solidFill>
                    <a:schemeClr val="bg1"/>
                  </a:solidFill>
                </a:rPr>
                <a:t>Срок обучения: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br>
                <a:rPr lang="ru-RU" sz="2000" b="1" dirty="0">
                  <a:solidFill>
                    <a:schemeClr val="bg1"/>
                  </a:solidFill>
                </a:rPr>
              </a:br>
              <a:r>
                <a:rPr lang="ru-RU" sz="2000" b="1" dirty="0">
                  <a:solidFill>
                    <a:schemeClr val="bg1"/>
                  </a:solidFill>
                </a:rPr>
                <a:t>2 года 10 месяцев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20881" y="72000"/>
            <a:ext cx="8268971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Профессия 23.01.09 Машинист локомотива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252360" y="1088444"/>
            <a:ext cx="856800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99BFE-D9C0-402B-8F9B-A0510CFE7016}"/>
              </a:ext>
            </a:extLst>
          </p:cNvPr>
          <p:cNvSpPr/>
          <p:nvPr/>
        </p:nvSpPr>
        <p:spPr>
          <a:xfrm>
            <a:off x="295445" y="1168969"/>
            <a:ext cx="4319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  <a:latin typeface="arial" panose="020B0604020202020204" pitchFamily="34" charset="0"/>
              </a:rPr>
              <a:t>Содержание труда: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Управление грузовым, пассажирским поездом дальнего следования, пригородного и местного сообщения, специальным поездом, промышленным локомотивом (на внутризаводских путях, шахтах, рудниках и т.д.) Выполнение маневровых передвижений, соблюдение графика движения поездов, руководство локомотивной бригадой, служебный и технический осмотр локомотива.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E3CFB9-ECC5-486E-A85C-7E6BEC806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90" b="7805"/>
          <a:stretch/>
        </p:blipFill>
        <p:spPr>
          <a:xfrm>
            <a:off x="4788910" y="850404"/>
            <a:ext cx="4190360" cy="4011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20881" y="72000"/>
            <a:ext cx="8268971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Профессия 23.01.09 Машинист локомотива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252360" y="1088444"/>
            <a:ext cx="856800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99BFE-D9C0-402B-8F9B-A0510CFE7016}"/>
              </a:ext>
            </a:extLst>
          </p:cNvPr>
          <p:cNvSpPr/>
          <p:nvPr/>
        </p:nvSpPr>
        <p:spPr>
          <a:xfrm>
            <a:off x="216720" y="1192734"/>
            <a:ext cx="3939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Личные качества:</a:t>
            </a:r>
            <a:r>
              <a:rPr lang="ru-RU" b="1" dirty="0"/>
              <a:t> </a:t>
            </a:r>
            <a:r>
              <a:rPr lang="ru-RU" dirty="0"/>
              <a:t>хорошее здоровье и физическая сила, выносливость, высокое чувство ответственности, быстрая реакция, способность концентрировать внимание, хорошее зрение (в том числе цветовое), острый слух, хорошая память. Технический склад ума, саморазвитие, организованность, дисциплинированность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83253A-CBAF-409D-88F3-35DDA0A3A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3" t="21162" r="7273" b="3233"/>
          <a:stretch/>
        </p:blipFill>
        <p:spPr>
          <a:xfrm>
            <a:off x="4192004" y="1192734"/>
            <a:ext cx="4804986" cy="31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8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20881" y="72000"/>
            <a:ext cx="8268971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Профессия 23.01.09 Машинист локомотива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252360" y="1088444"/>
            <a:ext cx="856800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99BFE-D9C0-402B-8F9B-A0510CFE7016}"/>
              </a:ext>
            </a:extLst>
          </p:cNvPr>
          <p:cNvSpPr/>
          <p:nvPr/>
        </p:nvSpPr>
        <p:spPr>
          <a:xfrm>
            <a:off x="295445" y="1168969"/>
            <a:ext cx="4319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Выпускник, освоивший образовательную программу, должен </a:t>
            </a:r>
            <a:r>
              <a:rPr lang="ru-RU" b="1" i="1" dirty="0"/>
              <a:t>обладать </a:t>
            </a:r>
            <a:r>
              <a:rPr lang="ru-RU" b="1" i="1" u="sng" dirty="0"/>
              <a:t>профессиональными компетенциями</a:t>
            </a:r>
            <a:r>
              <a:rPr lang="ru-RU" dirty="0"/>
              <a:t>, соответствующими основным видам деятельности:</a:t>
            </a:r>
          </a:p>
          <a:p>
            <a:r>
              <a:rPr lang="ru-RU" b="1" i="1" dirty="0"/>
              <a:t>1. Техническое обслуживание и ремонт локомотива</a:t>
            </a:r>
            <a:endParaRPr lang="ru-RU" dirty="0"/>
          </a:p>
          <a:p>
            <a:r>
              <a:rPr lang="ru-RU" dirty="0"/>
              <a:t>1.1. Проверять взаимодействие узлов локомотива.</a:t>
            </a:r>
          </a:p>
          <a:p>
            <a:r>
              <a:rPr lang="ru-RU" dirty="0"/>
              <a:t>1.2. Производить монтаж, разборку, соединение и регулировку частей ремонтируемого объекта локомотива.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F3C4EC-AB94-4882-92D2-A28054678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1" b="11661"/>
          <a:stretch/>
        </p:blipFill>
        <p:spPr>
          <a:xfrm>
            <a:off x="5157560" y="844110"/>
            <a:ext cx="3296972" cy="39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20881" y="72000"/>
            <a:ext cx="8268971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Профессия 23.01.09 Машинист локомотива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252360" y="1088444"/>
            <a:ext cx="856800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99BFE-D9C0-402B-8F9B-A0510CFE7016}"/>
              </a:ext>
            </a:extLst>
          </p:cNvPr>
          <p:cNvSpPr/>
          <p:nvPr/>
        </p:nvSpPr>
        <p:spPr>
          <a:xfrm>
            <a:off x="192244" y="967941"/>
            <a:ext cx="43070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Выпускник, освоивший образовательную программу, должен </a:t>
            </a:r>
            <a:r>
              <a:rPr lang="ru-RU" b="1" i="1" dirty="0"/>
              <a:t>обладать </a:t>
            </a:r>
            <a:r>
              <a:rPr lang="ru-RU" b="1" i="1" u="sng" dirty="0"/>
              <a:t>профессиональными компетенциями</a:t>
            </a:r>
            <a:r>
              <a:rPr lang="ru-RU" dirty="0"/>
              <a:t>, соответствующими основным видам деятельности:</a:t>
            </a:r>
          </a:p>
          <a:p>
            <a:r>
              <a:rPr lang="ru-RU" b="1" i="1" dirty="0"/>
              <a:t>2. Управление и техническая эксплуатация локомотива</a:t>
            </a:r>
            <a:endParaRPr lang="ru-RU" dirty="0"/>
          </a:p>
          <a:p>
            <a:r>
              <a:rPr lang="ru-RU" dirty="0"/>
              <a:t>2.1. Осуществлять приемку и подготовку локомотива к рейсу.</a:t>
            </a:r>
          </a:p>
          <a:p>
            <a:r>
              <a:rPr lang="ru-RU" dirty="0"/>
              <a:t>2.2. Обеспечивать управление локомотивом.</a:t>
            </a:r>
          </a:p>
          <a:p>
            <a:r>
              <a:rPr lang="ru-RU" dirty="0"/>
              <a:t>2.3. Осуществлять контроль работы устройств, узлов и агрегатов локомотива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D3CBE2-DC60-4307-ADD4-78D28261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7941"/>
            <a:ext cx="444436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20881" y="72000"/>
            <a:ext cx="8268971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Профессия 23.01.09 Машинист локомотива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252360" y="1088444"/>
            <a:ext cx="856800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6DD317-2E14-4834-A816-3ABF79006CD1}"/>
              </a:ext>
            </a:extLst>
          </p:cNvPr>
          <p:cNvSpPr/>
          <p:nvPr/>
        </p:nvSpPr>
        <p:spPr>
          <a:xfrm>
            <a:off x="188894" y="1088444"/>
            <a:ext cx="87662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Профессия машиниста локомотива является одной из наиболее престижных и ответственных работ на железнодорожном транспорте, которая требует наличия определенных умений и навыков, позволяющих в первую очередь обеспечить быструю, а главное, безопасную доставку пассажиров и грузов в определенных направлениях. </a:t>
            </a:r>
          </a:p>
          <a:p>
            <a:r>
              <a:rPr lang="ru-RU" sz="2200" dirty="0"/>
              <a:t>Профессия «Машинист локомотива» – одна из самых востребованных. При условии получения высшего образования возможен карьерный рост и занятие руководящих должностей, можно осваивать другие профессии, связанные с железной дорогой.</a:t>
            </a:r>
          </a:p>
        </p:txBody>
      </p:sp>
    </p:spTree>
    <p:extLst>
      <p:ext uri="{BB962C8B-B14F-4D97-AF65-F5344CB8AC3E}">
        <p14:creationId xmlns:p14="http://schemas.microsoft.com/office/powerpoint/2010/main" val="91755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50453" y="72000"/>
            <a:ext cx="8339400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Прием в ГБПОУ УКРТБ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323640" y="1275480"/>
            <a:ext cx="853236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483A21-AEC2-4C17-9A4D-ECF8097A3A7F}"/>
              </a:ext>
            </a:extLst>
          </p:cNvPr>
          <p:cNvSpPr/>
          <p:nvPr/>
        </p:nvSpPr>
        <p:spPr>
          <a:xfrm>
            <a:off x="323640" y="1146721"/>
            <a:ext cx="449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15B0C4-BB70-4FC7-844C-34BED02B8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8" b="13790"/>
          <a:stretch/>
        </p:blipFill>
        <p:spPr>
          <a:xfrm>
            <a:off x="1620757" y="1146721"/>
            <a:ext cx="8035307" cy="37250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7000"/>
              </a:srgbClr>
            </a:outerShdw>
            <a:reflection blurRad="1117600" stA="45000" endPos="65000" dist="50800" dir="5400000" sy="-100000" algn="bl" rotWithShape="0"/>
            <a:softEdge rad="508000"/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724506-81B8-4FC2-8590-A3A125410D96}"/>
              </a:ext>
            </a:extLst>
          </p:cNvPr>
          <p:cNvGrpSpPr/>
          <p:nvPr/>
        </p:nvGrpSpPr>
        <p:grpSpPr>
          <a:xfrm>
            <a:off x="287516" y="1275480"/>
            <a:ext cx="6276388" cy="2587473"/>
            <a:chOff x="360668" y="1331387"/>
            <a:chExt cx="6276388" cy="229842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3EA73A0-9773-4CC2-913B-C3E24BAC80C9}"/>
                </a:ext>
              </a:extLst>
            </p:cNvPr>
            <p:cNvSpPr/>
            <p:nvPr/>
          </p:nvSpPr>
          <p:spPr>
            <a:xfrm>
              <a:off x="360668" y="1331387"/>
              <a:ext cx="3484095" cy="461665"/>
            </a:xfrm>
            <a:prstGeom prst="rect">
              <a:avLst/>
            </a:prstGeom>
            <a:solidFill>
              <a:schemeClr val="lt1">
                <a:alpha val="31000"/>
              </a:schemeClr>
            </a:solidFill>
            <a:ln>
              <a:noFill/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по конкурсу аттестатов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5FA98E3-8C0A-411F-8419-88E005A18646}"/>
                </a:ext>
              </a:extLst>
            </p:cNvPr>
            <p:cNvSpPr/>
            <p:nvPr/>
          </p:nvSpPr>
          <p:spPr>
            <a:xfrm>
              <a:off x="396792" y="1907427"/>
              <a:ext cx="6240264" cy="1722388"/>
            </a:xfrm>
            <a:prstGeom prst="rect">
              <a:avLst/>
            </a:prstGeom>
            <a:noFill/>
            <a:ln cap="rnd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Обучение осуществляется:  </a:t>
              </a:r>
            </a:p>
            <a:p>
              <a:r>
                <a:rPr lang="ru-RU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в ГБПОУ Уфимский колледж радиоэлектроники, телекоммуникаций и безопасности</a:t>
              </a:r>
            </a:p>
            <a:p>
              <a:r>
                <a:rPr lang="ru-RU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(учебный корпус в </a:t>
              </a:r>
              <a:r>
                <a:rPr lang="ru-RU" sz="24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мкр</a:t>
              </a:r>
              <a:r>
                <a:rPr lang="ru-RU" sz="2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-не Дема г. Уфы)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10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F77620-222A-49AC-BAE9-FC6B4A1BB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8387" y="717211"/>
            <a:ext cx="11376413" cy="9451380"/>
          </a:xfrm>
          <a:prstGeom prst="rect">
            <a:avLst/>
          </a:prstGeom>
          <a:gradFill>
            <a:gsLst>
              <a:gs pos="64000">
                <a:schemeClr val="accent1">
                  <a:lumMod val="5000"/>
                  <a:lumOff val="95000"/>
                  <a:alpha val="11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</p:pic>
      <p:sp>
        <p:nvSpPr>
          <p:cNvPr id="154" name="CustomShape 1"/>
          <p:cNvSpPr/>
          <p:nvPr/>
        </p:nvSpPr>
        <p:spPr>
          <a:xfrm>
            <a:off x="750453" y="72000"/>
            <a:ext cx="8339400" cy="468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Прием в ГБПОУ УКРТБ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323640" y="1275480"/>
            <a:ext cx="8532360" cy="34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bg1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483A21-AEC2-4C17-9A4D-ECF8097A3A7F}"/>
              </a:ext>
            </a:extLst>
          </p:cNvPr>
          <p:cNvSpPr/>
          <p:nvPr/>
        </p:nvSpPr>
        <p:spPr>
          <a:xfrm>
            <a:off x="323640" y="1146721"/>
            <a:ext cx="4497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C724506-81B8-4FC2-8590-A3A125410D96}"/>
              </a:ext>
            </a:extLst>
          </p:cNvPr>
          <p:cNvGrpSpPr/>
          <p:nvPr/>
        </p:nvGrpSpPr>
        <p:grpSpPr>
          <a:xfrm>
            <a:off x="360668" y="1331387"/>
            <a:ext cx="4211332" cy="1163902"/>
            <a:chOff x="360668" y="1331387"/>
            <a:chExt cx="4211332" cy="116390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3EA73A0-9773-4CC2-913B-C3E24BAC80C9}"/>
                </a:ext>
              </a:extLst>
            </p:cNvPr>
            <p:cNvSpPr/>
            <p:nvPr/>
          </p:nvSpPr>
          <p:spPr>
            <a:xfrm>
              <a:off x="360668" y="133138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b="1" dirty="0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5FA98E3-8C0A-411F-8419-88E005A18646}"/>
                </a:ext>
              </a:extLst>
            </p:cNvPr>
            <p:cNvSpPr/>
            <p:nvPr/>
          </p:nvSpPr>
          <p:spPr>
            <a:xfrm>
              <a:off x="360668" y="2125957"/>
              <a:ext cx="42113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b="1" dirty="0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748875-1C72-4652-B3E7-E3C23652B5E4}"/>
              </a:ext>
            </a:extLst>
          </p:cNvPr>
          <p:cNvSpPr/>
          <p:nvPr/>
        </p:nvSpPr>
        <p:spPr>
          <a:xfrm>
            <a:off x="4517853" y="9717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68C9B7-BEF6-40FD-B8A2-AF89A77E0D7A}"/>
              </a:ext>
            </a:extLst>
          </p:cNvPr>
          <p:cNvSpPr/>
          <p:nvPr/>
        </p:nvSpPr>
        <p:spPr>
          <a:xfrm>
            <a:off x="3090204" y="1009969"/>
            <a:ext cx="4113434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ЖДЕМ ВАС! </a:t>
            </a:r>
          </a:p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 Уфа, ул. Ухтомского, 29 </a:t>
            </a:r>
          </a:p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Тел. +7 (347) 294-88-94 </a:t>
            </a:r>
          </a:p>
          <a:p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Приемная комиссия</a:t>
            </a:r>
          </a:p>
          <a:p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Эл. почта: </a:t>
            </a: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info@ukrtb.ru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Сайт </a:t>
            </a: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www.ukrtb.ru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68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393</Words>
  <Application>Microsoft Office PowerPoint</Application>
  <PresentationFormat>Экран (16:9)</PresentationFormat>
  <Paragraphs>40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Ибрагимова Э.В</dc:creator>
  <dc:description/>
  <cp:lastModifiedBy>User</cp:lastModifiedBy>
  <cp:revision>42</cp:revision>
  <dcterms:created xsi:type="dcterms:W3CDTF">2020-04-30T04:51:38Z</dcterms:created>
  <dcterms:modified xsi:type="dcterms:W3CDTF">2024-05-28T16:12:10Z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8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