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lear Sans" panose="020B0604020202020204" charset="0"/>
      <p:regular r:id="rId10"/>
    </p:embeddedFont>
    <p:embeddedFont>
      <p:font typeface="Clear Sans Medium" panose="020B0604020202020204" charset="0"/>
      <p:regular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3537" autoAdjust="0"/>
  </p:normalViewPr>
  <p:slideViewPr>
    <p:cSldViewPr>
      <p:cViewPr>
        <p:scale>
          <a:sx n="25" d="100"/>
          <a:sy n="25" d="100"/>
        </p:scale>
        <p:origin x="3264" y="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svg"/><Relationship Id="rId15" Type="http://schemas.openxmlformats.org/officeDocument/2006/relationships/image" Target="../media/image30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jpeg"/><Relationship Id="rId3" Type="http://schemas.openxmlformats.org/officeDocument/2006/relationships/image" Target="../media/image32.emf"/><Relationship Id="rId7" Type="http://schemas.openxmlformats.org/officeDocument/2006/relationships/image" Target="../media/image15.sv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34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jp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3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9449" y="2788135"/>
            <a:ext cx="14726049" cy="4710731"/>
            <a:chOff x="0" y="0"/>
            <a:chExt cx="19106557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5761" y="1688321"/>
              <a:ext cx="12593193" cy="3077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08.01.30</a:t>
              </a:r>
              <a:r>
                <a:rPr lang="ru-RU" sz="54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«Электромонтажник слаботочных систем»</a:t>
              </a:r>
              <a:endParaRPr lang="ru-RU" sz="54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84080" y="8464860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 </a:t>
            </a:r>
            <a:r>
              <a:rPr lang="ru-RU" sz="3200" b="1" spc="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</a:t>
            </a:r>
            <a:r>
              <a:rPr lang="ru-RU" sz="3200" b="1" spc="2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595656" y="8502835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591" y="7941381"/>
            <a:ext cx="1180214" cy="2065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2BC520-7D18-4285-BA2B-0DF57AF2D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8898" y="3355126"/>
            <a:ext cx="1593005" cy="3576747"/>
          </a:xfrm>
          <a:prstGeom prst="rect">
            <a:avLst/>
          </a:prstGeom>
        </p:spPr>
      </p:pic>
      <p:sp>
        <p:nvSpPr>
          <p:cNvPr id="21" name="Freeform 10">
            <a:extLst>
              <a:ext uri="{FF2B5EF4-FFF2-40B4-BE49-F238E27FC236}">
                <a16:creationId xmlns:a16="http://schemas.microsoft.com/office/drawing/2014/main" id="{5F1B069D-7295-4650-AA97-F9BDF6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8A7CE-33EE-4640-A464-A4A2514DA6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4" name="Freeform 35">
            <a:extLst>
              <a:ext uri="{FF2B5EF4-FFF2-40B4-BE49-F238E27FC236}">
                <a16:creationId xmlns:a16="http://schemas.microsoft.com/office/drawing/2014/main" id="{E385AABD-CC9D-4042-8BC1-9CDE1DC7EF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8957" y="7284956"/>
            <a:ext cx="1244281" cy="1274551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7253" y="3577364"/>
            <a:ext cx="7819654" cy="5012847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1884" y="1083135"/>
              <a:ext cx="6516313" cy="51706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Электромонтажник слаботочных систем – это специалист, занимающийся установкой, монтажом, настройкой и обслуживанием слаботочного оборудования, такого как системы сигнализации, видеонаблюдения, контроля доступа, а также структурированные кабельные сети. Его основная задача – обеспечить надежную и безопасную работу этих систем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endParaRPr lang="ru-RU" sz="21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endParaRP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778579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755378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200354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6289350" y="698703"/>
            <a:ext cx="900670" cy="15816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8345C8-50C5-4D67-AAC6-A743EB4D4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45F7CF75-28D6-F656-3CAE-A48129404CD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90763" y="3577365"/>
            <a:ext cx="8697236" cy="5012847"/>
            <a:chOff x="0" y="0"/>
            <a:chExt cx="9860957" cy="6683796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05FE7CA9-37B2-88A0-C555-529834E4225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7AC78310-ED08-AB4E-BB2F-67C956A775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2A60E34B-4B01-2D03-9615-1344F3E349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1553" y="652247"/>
              <a:ext cx="5978396" cy="5601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just" defTabSz="1219170">
                <a:tabLst>
                  <a:tab pos="538163" algn="l"/>
                </a:tabLst>
              </a:pPr>
              <a:endParaRPr lang="ru-RU" sz="2100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endParaRP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Электромонтажник слаботочных систем занимается установкой, монтажом, наладкой и обслуживанием различных слаботочных систем, таких как охранно-пожарная сигнализация, системы контроля доступа, видеонаблюдение, структурированные кабельные сети и др. Он прокладывает кабельные трассы, монтирует оборудование, подключает устройства и производит тестирование систем. 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100" dirty="0">
                  <a:solidFill>
                    <a:schemeClr val="bg1"/>
                  </a:solidFill>
                  <a:latin typeface="Clear Sans Medium" panose="020B0604020202020204" charset="0"/>
                  <a:ea typeface="Tahoma" panose="020B0604030504040204" pitchFamily="34" charset="0"/>
                  <a:cs typeface="Clear Sans Medium" panose="020B0604020202020204" charset="0"/>
                </a:rPr>
                <a:t>	</a:t>
              </a:r>
            </a:p>
          </p:txBody>
        </p:sp>
      </p:grp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314105268"/>
              </p:ext>
            </p:extLst>
          </p:nvPr>
        </p:nvGraphicFramePr>
        <p:xfrm>
          <a:off x="-300038" y="-168275"/>
          <a:ext cx="18791238" cy="1112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899232" imgH="5159487" progId="CorelDraw.Graphic.24">
                  <p:embed/>
                </p:oleObj>
              </mc:Choice>
              <mc:Fallback>
                <p:oleObj name="CorelDRAW" r:id="rId2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11773"/>
          <a:stretch/>
        </p:blipFill>
        <p:spPr>
          <a:xfrm rot="10800000">
            <a:off x="12496800" y="1249207"/>
            <a:ext cx="5967224" cy="9709322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5728" y="103012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696E6CBD-5DB3-4B86-B946-69EB2268EA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75636" y="2067689"/>
            <a:ext cx="843222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Выполнять работы по установке и монтажу линейных сооружений, оборудования, аппаратуры и приборов систем сигнализации, тревожной и охранно-пожарной сигнализаций в соответствии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 заданием.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49835" y="7134164"/>
            <a:ext cx="900562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ЭЛЕКТРОМОНТАЖНИК 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СЛАБОТОЧНЫХ СИСТЕМ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F7E5604-D80A-45F8-9427-0B08714F0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sp>
        <p:nvSpPr>
          <p:cNvPr id="38" name="TextBox 5">
            <a:extLst>
              <a:ext uri="{FF2B5EF4-FFF2-40B4-BE49-F238E27FC236}">
                <a16:creationId xmlns:a16="http://schemas.microsoft.com/office/drawing/2014/main" id="{032D1151-7F79-4F02-A821-0344E22FF9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48059" y="6134100"/>
            <a:ext cx="88429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Проводить пусконаладочные работы системы блокировки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оборудования охранного освещения.</a:t>
            </a:r>
          </a:p>
        </p:txBody>
      </p:sp>
      <p:grpSp>
        <p:nvGrpSpPr>
          <p:cNvPr id="41" name="Group 3">
            <a:extLst>
              <a:ext uri="{FF2B5EF4-FFF2-40B4-BE49-F238E27FC236}">
                <a16:creationId xmlns:a16="http://schemas.microsoft.com/office/drawing/2014/main" id="{544C2242-7F36-46E0-BB4F-ED71AE94525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7454606"/>
            <a:ext cx="9791699" cy="1575094"/>
            <a:chOff x="-167375" y="-2330127"/>
            <a:chExt cx="12289910" cy="2387894"/>
          </a:xfrm>
        </p:grpSpPr>
        <p:sp>
          <p:nvSpPr>
            <p:cNvPr id="45" name="Freeform 4">
              <a:extLst>
                <a:ext uri="{FF2B5EF4-FFF2-40B4-BE49-F238E27FC236}">
                  <a16:creationId xmlns:a16="http://schemas.microsoft.com/office/drawing/2014/main" id="{872C37E5-3CA0-495B-BCC0-3EB416AFD6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67375" y="-2330127"/>
              <a:ext cx="12289910" cy="2387894"/>
            </a:xfrm>
            <a:custGeom>
              <a:avLst/>
              <a:gdLst/>
              <a:ahLst/>
              <a:cxnLst/>
              <a:rect l="l" t="t" r="r" b="b"/>
              <a:pathLst>
                <a:path w="12289910" h="2387894">
                  <a:moveTo>
                    <a:pt x="0" y="0"/>
                  </a:moveTo>
                  <a:lnTo>
                    <a:pt x="0" y="2387894"/>
                  </a:lnTo>
                  <a:lnTo>
                    <a:pt x="12289910" y="2387894"/>
                  </a:lnTo>
                  <a:lnTo>
                    <a:pt x="12289910" y="0"/>
                  </a:lnTo>
                  <a:lnTo>
                    <a:pt x="0" y="0"/>
                  </a:lnTo>
                  <a:close/>
                  <a:moveTo>
                    <a:pt x="12228950" y="2326934"/>
                  </a:moveTo>
                  <a:lnTo>
                    <a:pt x="59690" y="2326934"/>
                  </a:lnTo>
                  <a:lnTo>
                    <a:pt x="59690" y="59690"/>
                  </a:lnTo>
                  <a:lnTo>
                    <a:pt x="12228950" y="59690"/>
                  </a:lnTo>
                  <a:lnTo>
                    <a:pt x="12228950" y="2326934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TextBox 5">
            <a:extLst>
              <a:ext uri="{FF2B5EF4-FFF2-40B4-BE49-F238E27FC236}">
                <a16:creationId xmlns:a16="http://schemas.microsoft.com/office/drawing/2014/main" id="{8395BDB1-1B31-494B-95AC-08BFEADFFF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3400" y="3886440"/>
            <a:ext cx="843222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075" lvl="5" indent="263525"/>
            <a:endParaRPr lang="ru-RU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Проводить пусконаладочные работы при установке оборудования, аппаратуры и приборов систем сигнализации, тревожной </a:t>
            </a:r>
            <a:endParaRPr lang="en-US" sz="20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охранно-пожарной сигнализаций.</a:t>
            </a:r>
          </a:p>
        </p:txBody>
      </p:sp>
      <p:sp>
        <p:nvSpPr>
          <p:cNvPr id="59" name="TextBox 5">
            <a:extLst>
              <a:ext uri="{FF2B5EF4-FFF2-40B4-BE49-F238E27FC236}">
                <a16:creationId xmlns:a16="http://schemas.microsoft.com/office/drawing/2014/main" id="{1BB3933D-CC8B-4762-8337-9C785F34DB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8998" y="7772859"/>
            <a:ext cx="843222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Диагностировать системы и комплексы технических средств оборудования, аппаратуры и приборов систем сигнализации, тревожной и охранно-пожарной сигнализаций.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6063259A-05CE-8D95-A541-83DB0F62DB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16094" y="5664477"/>
            <a:ext cx="9791699" cy="1575094"/>
            <a:chOff x="-167375" y="-2330127"/>
            <a:chExt cx="12289910" cy="2387894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7984A8AE-136A-5069-8E5D-C19D863DF9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67375" y="-2330127"/>
              <a:ext cx="12289910" cy="2387894"/>
            </a:xfrm>
            <a:custGeom>
              <a:avLst/>
              <a:gdLst/>
              <a:ahLst/>
              <a:cxnLst/>
              <a:rect l="l" t="t" r="r" b="b"/>
              <a:pathLst>
                <a:path w="12289910" h="2387894">
                  <a:moveTo>
                    <a:pt x="0" y="0"/>
                  </a:moveTo>
                  <a:lnTo>
                    <a:pt x="0" y="2387894"/>
                  </a:lnTo>
                  <a:lnTo>
                    <a:pt x="12289910" y="2387894"/>
                  </a:lnTo>
                  <a:lnTo>
                    <a:pt x="12289910" y="0"/>
                  </a:lnTo>
                  <a:lnTo>
                    <a:pt x="0" y="0"/>
                  </a:lnTo>
                  <a:close/>
                  <a:moveTo>
                    <a:pt x="12228950" y="2326934"/>
                  </a:moveTo>
                  <a:lnTo>
                    <a:pt x="59690" y="2326934"/>
                  </a:lnTo>
                  <a:lnTo>
                    <a:pt x="59690" y="59690"/>
                  </a:lnTo>
                  <a:lnTo>
                    <a:pt x="12228950" y="59690"/>
                  </a:lnTo>
                  <a:lnTo>
                    <a:pt x="12228950" y="2326934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4AC7E623-6B2A-52F7-D310-B81342D6DD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3901629"/>
            <a:ext cx="9791699" cy="1575094"/>
            <a:chOff x="-167375" y="-2330127"/>
            <a:chExt cx="12289910" cy="2387894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649FDF3-818D-1E47-1B9C-90D7448AD5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67375" y="-2330127"/>
              <a:ext cx="12289910" cy="2387894"/>
            </a:xfrm>
            <a:custGeom>
              <a:avLst/>
              <a:gdLst/>
              <a:ahLst/>
              <a:cxnLst/>
              <a:rect l="l" t="t" r="r" b="b"/>
              <a:pathLst>
                <a:path w="12289910" h="2387894">
                  <a:moveTo>
                    <a:pt x="0" y="0"/>
                  </a:moveTo>
                  <a:lnTo>
                    <a:pt x="0" y="2387894"/>
                  </a:lnTo>
                  <a:lnTo>
                    <a:pt x="12289910" y="2387894"/>
                  </a:lnTo>
                  <a:lnTo>
                    <a:pt x="12289910" y="0"/>
                  </a:lnTo>
                  <a:lnTo>
                    <a:pt x="0" y="0"/>
                  </a:lnTo>
                  <a:close/>
                  <a:moveTo>
                    <a:pt x="12228950" y="2326934"/>
                  </a:moveTo>
                  <a:lnTo>
                    <a:pt x="59690" y="2326934"/>
                  </a:lnTo>
                  <a:lnTo>
                    <a:pt x="59690" y="59690"/>
                  </a:lnTo>
                  <a:lnTo>
                    <a:pt x="12228950" y="59690"/>
                  </a:lnTo>
                  <a:lnTo>
                    <a:pt x="12228950" y="2326934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91646AD5-E921-468D-4685-A38165F941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1714500"/>
            <a:ext cx="9791699" cy="1944706"/>
            <a:chOff x="-167375" y="-2330127"/>
            <a:chExt cx="12289910" cy="2387894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1B42357-FA90-78D1-6851-7D70E48989D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67375" y="-2330127"/>
              <a:ext cx="12289910" cy="2387894"/>
            </a:xfrm>
            <a:custGeom>
              <a:avLst/>
              <a:gdLst/>
              <a:ahLst/>
              <a:cxnLst/>
              <a:rect l="l" t="t" r="r" b="b"/>
              <a:pathLst>
                <a:path w="12289910" h="2387894">
                  <a:moveTo>
                    <a:pt x="0" y="0"/>
                  </a:moveTo>
                  <a:lnTo>
                    <a:pt x="0" y="2387894"/>
                  </a:lnTo>
                  <a:lnTo>
                    <a:pt x="12289910" y="2387894"/>
                  </a:lnTo>
                  <a:lnTo>
                    <a:pt x="12289910" y="0"/>
                  </a:lnTo>
                  <a:lnTo>
                    <a:pt x="0" y="0"/>
                  </a:lnTo>
                  <a:close/>
                  <a:moveTo>
                    <a:pt x="12228950" y="2326934"/>
                  </a:moveTo>
                  <a:lnTo>
                    <a:pt x="59690" y="2326934"/>
                  </a:lnTo>
                  <a:lnTo>
                    <a:pt x="59690" y="59690"/>
                  </a:lnTo>
                  <a:lnTo>
                    <a:pt x="12228950" y="59690"/>
                  </a:lnTo>
                  <a:lnTo>
                    <a:pt x="12228950" y="2326934"/>
                  </a:ln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Рисунок 12" descr="Изображение выглядит как человек, спецодежда, Техни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DC4747-EB57-EAE7-C97B-9D8006BC29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>
            <a:fillRect/>
          </a:stretch>
        </p:blipFill>
        <p:spPr>
          <a:xfrm>
            <a:off x="-300038" y="2374452"/>
            <a:ext cx="7247261" cy="4212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9200" y="862543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b="1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ЭЛЕКТРОМОНТАЖНИК </a:t>
            </a:r>
          </a:p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СЛАБОТОЧНЫХ СИСТЕМ</a:t>
            </a:r>
            <a:endParaRPr lang="ru-RU" sz="3600" b="1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5852160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1582" y="3667546"/>
            <a:ext cx="52801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Выполнение работ по установке и монтажу оборудования, аппаратуры </a:t>
            </a:r>
            <a:b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</a:b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приборов систем сигнализации, тревожной и охранно-пожарной сигнализации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Техническая эксплуатация оборудования, аппаратуры </a:t>
            </a:r>
            <a:b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</a:b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и приборов систем сигнализации, тревожной и охранно-пожарной сигнализации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Электробезопасность при выполнении электромонтажных работ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55F2E-AD3C-4AB2-84FF-451AC8581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10800" y="4410919"/>
            <a:ext cx="5410200" cy="2942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F24576-8AF5-4CA5-A387-7777EE2C7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06100" y="5391094"/>
            <a:ext cx="441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«Электромонтажник»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EC5115-F1C0-42D3-A902-CB2C24867A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6840200" y="8267700"/>
            <a:ext cx="900670" cy="1581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4FA6B-5C4A-6C8D-DD21-630DBC20E1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05753" y="8767867"/>
            <a:ext cx="11430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03</a:t>
            </a: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905100656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508486" imgH="7483792" progId="CorelDraw.Graphic.24">
                  <p:embed/>
                </p:oleObj>
              </mc:Choice>
              <mc:Fallback>
                <p:oleObj name="CorelDRAW" r:id="rId2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04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9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640FBF-E8CB-456B-A396-7985C0276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854" y="7912725"/>
            <a:ext cx="4977557" cy="202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93369" y="4236246"/>
            <a:ext cx="60894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Электромонтажники слаботочных систем могут работать в строительных и монтажных компаниях, сервисных и эксплуатационных организациях, а также в фирмах, специализирующихся на проектировании и установке систем безопасности.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561038"/>
            <a:ext cx="9791699" cy="4028072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одежда, шлем, человек, Кас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86BD02-9A03-1BFC-93B4-403C67C361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550825"/>
            <a:ext cx="7086600" cy="3971611"/>
          </a:xfrm>
          <a:prstGeom prst="rect">
            <a:avLst/>
          </a:prstGeom>
        </p:spPr>
      </p:pic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80082" y="1304407"/>
            <a:ext cx="986557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ВЫПУСКНИК ПРОФЕССИИ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ЭЛЕКТРОМОНТАЖНИК СЛАБОТОЧНЫХ СИСТЕМ</a:t>
            </a: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058400" y="3659883"/>
            <a:ext cx="82295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14942" y="3848100"/>
            <a:ext cx="6566144" cy="4368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СМУ АО «Форт Диалог»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ООО «АЛЕКС ИНТЕГРО»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АО «Монтажно-технологическое управление «Кристалл»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АО «ЭР-Телеком Холдинг»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ООО «Башкирские распределительные тепловые сети»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 ПАО «Башинформсвязь»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F94536-90CD-44C1-B5CF-42B60E7D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755" y="8985416"/>
            <a:ext cx="7346245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Карьерная карта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6499" y="1866900"/>
            <a:ext cx="734624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pic>
        <p:nvPicPr>
          <p:cNvPr id="10" name="Рисунок 9" descr="Изображение выглядит как текст, снимок экрана, Шрифт, Печа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1AA5F9-E331-FBF4-4624-59701DB91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0" y="2010054"/>
            <a:ext cx="9031198" cy="63872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329</Words>
  <Application>Microsoft Office PowerPoint</Application>
  <PresentationFormat>Произвольный</PresentationFormat>
  <Paragraphs>42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Calibri</vt:lpstr>
      <vt:lpstr>Wingdings</vt:lpstr>
      <vt:lpstr>Clear Sans</vt:lpstr>
      <vt:lpstr>Calibri Light</vt:lpstr>
      <vt:lpstr>Clear Sans Medium</vt:lpstr>
      <vt:lpstr>Tahoma</vt:lpstr>
      <vt:lpstr>Arial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Ахметвалеева Радмила Дамировна</cp:lastModifiedBy>
  <cp:revision>75</cp:revision>
  <dcterms:created xsi:type="dcterms:W3CDTF">2006-08-16T00:00:00Z</dcterms:created>
  <dcterms:modified xsi:type="dcterms:W3CDTF">2025-06-10T08:49:50Z</dcterms:modified>
  <dc:identifier>DAGnOMo6tPc</dc:identifier>
</cp:coreProperties>
</file>