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lear Sans" panose="020B0604020202020204" charset="0"/>
      <p:regular r:id="rId16"/>
    </p:embeddedFont>
    <p:embeddedFont>
      <p:font typeface="Clear Sans Medium" panose="020B0604020202020204" charset="0"/>
      <p:regular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3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sv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emf"/><Relationship Id="rId1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32.emf"/><Relationship Id="rId9" Type="http://schemas.openxmlformats.org/officeDocument/2006/relationships/image" Target="../media/image26.png"/><Relationship Id="rId1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e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4706604" cy="4710729"/>
            <a:chOff x="0" y="0"/>
            <a:chExt cx="19606227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13034" y="1442100"/>
              <a:ext cx="12593193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10.02.05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36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«Обеспечение 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информационной безопасности автоматизированных систем»</a:t>
              </a:r>
              <a:endParaRPr lang="ru-RU" sz="36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48358" y="8271100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8754EC09-C229-4826-B56F-4229285AC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298023-F296-4702-9DB1-ABE236A1FF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4D3F1753-6DBA-44CA-97EE-808F3466FA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3634075"/>
            <a:ext cx="8697236" cy="5012847"/>
            <a:chOff x="0" y="0"/>
            <a:chExt cx="33529511" cy="22726437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3529510" cy="22726438"/>
            </a:xfrm>
            <a:custGeom>
              <a:avLst/>
              <a:gdLst/>
              <a:ahLst/>
              <a:cxnLst/>
              <a:rect l="l" t="t" r="r" b="b"/>
              <a:pathLst>
                <a:path w="33529510" h="22726438">
                  <a:moveTo>
                    <a:pt x="0" y="0"/>
                  </a:moveTo>
                  <a:lnTo>
                    <a:pt x="0" y="22726438"/>
                  </a:lnTo>
                  <a:lnTo>
                    <a:pt x="33529510" y="22726438"/>
                  </a:lnTo>
                  <a:lnTo>
                    <a:pt x="33529510" y="0"/>
                  </a:lnTo>
                  <a:lnTo>
                    <a:pt x="0" y="0"/>
                  </a:lnTo>
                  <a:close/>
                  <a:moveTo>
                    <a:pt x="33468549" y="22665477"/>
                  </a:moveTo>
                  <a:lnTo>
                    <a:pt x="59690" y="22665477"/>
                  </a:lnTo>
                  <a:lnTo>
                    <a:pt x="59690" y="59690"/>
                  </a:lnTo>
                  <a:lnTo>
                    <a:pt x="33468549" y="59690"/>
                  </a:lnTo>
                  <a:lnTo>
                    <a:pt x="33468549" y="22665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626179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602978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185114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491008" y="1342442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3634075"/>
            <a:ext cx="2570479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6336680"/>
            <a:ext cx="2570479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634075"/>
            <a:ext cx="2570480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2714" y="4374059"/>
            <a:ext cx="2564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Обеспечение безопасности АС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4264104"/>
            <a:ext cx="2588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Мониторинг 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анализ инцидентов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02521" y="7303413"/>
            <a:ext cx="25704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Анализ рисков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2570481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54000" y="7110495"/>
            <a:ext cx="258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Реализация мер безопасности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F8BBC1-BF14-4E5C-9ABB-3AEA2C0A50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4264104"/>
            <a:ext cx="57566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	Техник по защите информации в автоматизированных системах – это специалист, обеспечивающий защиту информации от несанкционированного доступа, утечек, повреждений и других угроз в автоматизированных системах.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        Он занимается техническим обслуживанием, настройкой и мониторингом средств защиты, а также разработкой и внедрением мер безопасности.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4028631040"/>
              </p:ext>
            </p:extLst>
          </p:nvPr>
        </p:nvGraphicFramePr>
        <p:xfrm>
          <a:off x="-300038" y="-168275"/>
          <a:ext cx="18791238" cy="1112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10899232" imgH="5159487" progId="CorelDraw.Graphic.24">
                  <p:embed/>
                </p:oleObj>
              </mc:Choice>
              <mc:Fallback>
                <p:oleObj name="CorelDRAW" r:id="rId4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2" t="11773"/>
          <a:stretch/>
        </p:blipFill>
        <p:spPr>
          <a:xfrm rot="10800000">
            <a:off x="12496800" y="1249207"/>
            <a:ext cx="5967224" cy="9709305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02309" y="1125691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2218917"/>
            <a:ext cx="9791699" cy="1366636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4650" y="-64486"/>
              <a:ext cx="6308767" cy="96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 algn="just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Установка и монтаж оборудования: различные устройства связи, включая маршрутизаторы, коммутаторы, </a:t>
              </a:r>
              <a:r>
                <a:rPr lang="ru-RU" sz="2000" dirty="0" err="1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firewalls</a:t>
              </a:r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и системы защиты информации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20201" y="1042561"/>
            <a:ext cx="90056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МОНТАЖНИК ОБОРУДОВАНИЯ СВЯЗИ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10800" y="9817725"/>
            <a:ext cx="4977557" cy="202575"/>
          </a:xfrm>
          <a:prstGeom prst="rect">
            <a:avLst/>
          </a:prstGeom>
        </p:spPr>
      </p:pic>
      <p:sp>
        <p:nvSpPr>
          <p:cNvPr id="54" name="Прямоугольник 42">
            <a:extLst>
              <a:ext uri="{FF2B5EF4-FFF2-40B4-BE49-F238E27FC236}">
                <a16:creationId xmlns:a16="http://schemas.microsoft.com/office/drawing/2014/main" id="{876F193E-EB9B-4C17-BD53-F884194B87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52700"/>
            <a:ext cx="5524499" cy="5511799"/>
          </a:xfrm>
          <a:custGeom>
            <a:avLst/>
            <a:gdLst>
              <a:gd name="connsiteX0" fmla="*/ 0 w 9144000"/>
              <a:gd name="connsiteY0" fmla="*/ 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0 w 9144000"/>
              <a:gd name="connsiteY4" fmla="*/ 0 h 4098817"/>
              <a:gd name="connsiteX0" fmla="*/ 1714500 w 9144000"/>
              <a:gd name="connsiteY0" fmla="*/ 1905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1714500 w 9144000"/>
              <a:gd name="connsiteY4" fmla="*/ 19050 h 4098817"/>
              <a:gd name="connsiteX0" fmla="*/ 38100 w 7467600"/>
              <a:gd name="connsiteY0" fmla="*/ 19050 h 4098817"/>
              <a:gd name="connsiteX1" fmla="*/ 7467600 w 7467600"/>
              <a:gd name="connsiteY1" fmla="*/ 0 h 4098817"/>
              <a:gd name="connsiteX2" fmla="*/ 7467600 w 7467600"/>
              <a:gd name="connsiteY2" fmla="*/ 4098817 h 4098817"/>
              <a:gd name="connsiteX3" fmla="*/ 0 w 7467600"/>
              <a:gd name="connsiteY3" fmla="*/ 4098817 h 4098817"/>
              <a:gd name="connsiteX4" fmla="*/ 38100 w 7467600"/>
              <a:gd name="connsiteY4" fmla="*/ 19050 h 40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4098817">
                <a:moveTo>
                  <a:pt x="38100" y="19050"/>
                </a:moveTo>
                <a:lnTo>
                  <a:pt x="7467600" y="0"/>
                </a:lnTo>
                <a:lnTo>
                  <a:pt x="7467600" y="4098817"/>
                </a:lnTo>
                <a:lnTo>
                  <a:pt x="0" y="4098817"/>
                </a:lnTo>
                <a:lnTo>
                  <a:pt x="38100" y="19050"/>
                </a:lnTo>
                <a:close/>
              </a:path>
            </a:pathLst>
          </a:cu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BCE141E2-C6BD-4D4E-B1B6-595E6FCE73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68" y="5364142"/>
            <a:ext cx="9791699" cy="1080325"/>
            <a:chOff x="-13134" y="-484550"/>
            <a:chExt cx="7325890" cy="1423399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F8CBA916-AAB6-4E15-A910-B50761C192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3134" y="-484550"/>
              <a:ext cx="7325890" cy="1423399"/>
              <a:chOff x="-22033" y="-812882"/>
              <a:chExt cx="12289910" cy="238789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E7CDD9C-6BA2-4046-8A63-65645BE6E3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2033" y="-812882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032D1151-7F79-4F02-A821-0344E22FF9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82" y="-172869"/>
              <a:ext cx="6616028" cy="670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2075" lvl="5" indent="263525" algn="just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Обеспечение безопасности информационных систем и сетей (установка антивирусов, настройка межсетевых экранов, VPN)</a:t>
              </a:r>
              <a:endParaRPr lang="ru-RU" sz="1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11591B65-D1CB-4A7A-BDC7-A36ED6003F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6672479"/>
            <a:ext cx="9791699" cy="1392020"/>
            <a:chOff x="-99771" y="-1388964"/>
            <a:chExt cx="7325890" cy="1423399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544C2242-7F36-46E0-BB4F-ED71AE9452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872C37E5-3CA0-495B-BCC0-3EB416AFD6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B4D11371-0D5C-4D17-95B8-BA9BF9FAC2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6336" y="-1137612"/>
              <a:ext cx="6308767" cy="944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 algn="just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Обеспечение безопасности: применение специальных средств защиты информации, таких как шифрование, контроль доступа и другие меры безопасности</a:t>
              </a: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7E51FBBF-9FEF-45EC-90F9-20927969D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70" y="3695700"/>
            <a:ext cx="9791699" cy="1478798"/>
            <a:chOff x="0" y="-276285"/>
            <a:chExt cx="7325890" cy="1423399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96044132-9FC8-4B3E-8FFC-5E34C132C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79992274-E715-471B-8F2A-4D7E7BE7C3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8395BDB1-1B31-494B-95AC-08BFEADFFF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170" y="-54729"/>
              <a:ext cx="6308767" cy="110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 algn="just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Настройка оборудования: специалист проводит настройку оборудования, чтобы оно работало корректно и обеспечивало необходимую функциональность</a:t>
              </a:r>
            </a:p>
          </p:txBody>
        </p:sp>
      </p:grpSp>
      <p:grpSp>
        <p:nvGrpSpPr>
          <p:cNvPr id="57" name="Group 2">
            <a:extLst>
              <a:ext uri="{FF2B5EF4-FFF2-40B4-BE49-F238E27FC236}">
                <a16:creationId xmlns:a16="http://schemas.microsoft.com/office/drawing/2014/main" id="{7F033E14-FF0F-4277-8F1F-37FF4BD965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14159" y="8255405"/>
            <a:ext cx="9791699" cy="1221940"/>
            <a:chOff x="-99771" y="-1388964"/>
            <a:chExt cx="7325890" cy="1423399"/>
          </a:xfrm>
        </p:grpSpPr>
        <p:grpSp>
          <p:nvGrpSpPr>
            <p:cNvPr id="58" name="Group 3">
              <a:extLst>
                <a:ext uri="{FF2B5EF4-FFF2-40B4-BE49-F238E27FC236}">
                  <a16:creationId xmlns:a16="http://schemas.microsoft.com/office/drawing/2014/main" id="{2BCC9A69-DAA6-40D3-AC42-E73FAD25063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666183E9-BB3B-45AF-BA20-C7D6640CC9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1BB3933D-CC8B-4762-8337-9C785F34DB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179" y="-1197116"/>
              <a:ext cx="6308767" cy="1075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Компьютерная грамотность: умение работать с различными типами оборудования и программного обеспечения, используемого </a:t>
              </a:r>
              <a:endParaRPr 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в системах связи и защиты информации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F9F388-95A6-4987-90E5-B9EB5D25E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8" b="18973"/>
          <a:stretch/>
        </p:blipFill>
        <p:spPr>
          <a:xfrm>
            <a:off x="1252284" y="2740835"/>
            <a:ext cx="5093321" cy="50933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</a:p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«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ТЕХНИК ПО ЗАЩИТЕ ИНФОРМАЦИИ</a:t>
            </a: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85216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08498" y="3267436"/>
            <a:ext cx="5626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Корпоративная защита от внутренних угроз информационной безопасности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Кибербезопасность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Эксплуатация автоматизированных (информационных) систем в защищенном исполнении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Криптографическая защита информации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Защита информации в автоматизированных системах программными и программно-аппаратными средствами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Квантовая защита данных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Облачная кибербезопасность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0242" y="3023299"/>
            <a:ext cx="3007358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2EC8E8-29EF-47D0-8D84-AF2D4AE1A0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40242" y="6336680"/>
            <a:ext cx="3007358" cy="280720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023299"/>
            <a:ext cx="2979364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81127" y="3508182"/>
            <a:ext cx="2925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«Монтажник оборудования связи»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20786" y="3443287"/>
            <a:ext cx="28864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Дополнительный ПМ</a:t>
            </a:r>
            <a:r>
              <a:rPr 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«Интеграция облачных технологий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в цифровую экономику»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376D15-E939-4937-AFF4-C97A894115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81127" y="7018440"/>
            <a:ext cx="2925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«Оператор БПЛА»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AF782D-37D2-42C3-8222-2D4008595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2979364" cy="280720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6785DD-F204-48AE-9535-B0E42654B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7256" y="7083942"/>
            <a:ext cx="2793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Рабочая профессия «Оператор ЭВМ»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B2AA22-B30E-4CB7-88AD-0E29BF2172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6869985" y="8353053"/>
            <a:ext cx="900670" cy="1581664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99B90A25-AFE7-42EF-B89B-C107924644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338377" y="886175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67965580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10508486" imgH="7483792" progId="CorelDraw.Graphic.24">
                  <p:embed/>
                </p:oleObj>
              </mc:Choice>
              <mc:Fallback>
                <p:oleObj name="CorelDRAW" r:id="rId3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21707" y="914352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6091"/>
          <a:stretch/>
        </p:blipFill>
        <p:spPr>
          <a:xfrm>
            <a:off x="117604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1204" y="7734018"/>
            <a:ext cx="765039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 algn="just"/>
            <a:r>
              <a:rPr lang="ru-RU" sz="2200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10.02.04 «Обеспечение информационной безопасности телекоммуникационных систем» могут работать в различных областях, связанных с защитой информации, как в коммерческих организациях, так и в государственных структурах</a:t>
            </a:r>
            <a:endParaRPr lang="ru-RU" sz="22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2" y="167937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82209" y="1125378"/>
            <a:ext cx="1047426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ТЕХНИК ПО ЗАЩИТЕ ИНФОРМАЦИИ?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10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26533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4893" y="6972300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46917" y="3515086"/>
            <a:ext cx="88872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Вертикальный рост:</a:t>
            </a:r>
          </a:p>
          <a:p>
            <a:endParaRPr lang="ru-RU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 по информационной безопасности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Администратор систем безопасности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Аналитик ИТ-безопасности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Охотник за ошибками (баг-хантер)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Архитектор ИБ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Пентестер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Компьютерный криминалист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Руководитель (директор) по информационной безопасности (CISO)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086100"/>
            <a:ext cx="9791699" cy="402807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2DE5DF-A5CC-4EBA-8F37-8203130F65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9355"/>
          <a:stretch/>
        </p:blipFill>
        <p:spPr>
          <a:xfrm>
            <a:off x="-152400" y="2299387"/>
            <a:ext cx="7086600" cy="43402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96571" y="4369116"/>
            <a:ext cx="6566144" cy="3157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«ИнфоТеКС»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МВД по РБ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«УФАНЕТ»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«Технодинамика»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«Инфовотч»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443" y="8954806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755" y="8300922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E013C6-C9B6-498C-BA01-900197C2BE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6" y="1932009"/>
            <a:ext cx="9183348" cy="6492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363</Words>
  <Application>Microsoft Office PowerPoint</Application>
  <PresentationFormat>Произвольный</PresentationFormat>
  <Paragraphs>62</Paragraphs>
  <Slides>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Calibri</vt:lpstr>
      <vt:lpstr>Montserrat</vt:lpstr>
      <vt:lpstr>Clear Sans</vt:lpstr>
      <vt:lpstr>Tahoma</vt:lpstr>
      <vt:lpstr>Wingdings</vt:lpstr>
      <vt:lpstr>Clear Sans Medium</vt:lpstr>
      <vt:lpstr>Arial</vt:lpstr>
      <vt:lpstr>Calibri Light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Тамербакова Регина Робертовна</cp:lastModifiedBy>
  <cp:revision>77</cp:revision>
  <dcterms:created xsi:type="dcterms:W3CDTF">2006-08-16T00:00:00Z</dcterms:created>
  <dcterms:modified xsi:type="dcterms:W3CDTF">2025-06-10T08:48:03Z</dcterms:modified>
  <dc:identifier>DAGnOMo6tPc</dc:identifier>
</cp:coreProperties>
</file>