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4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47" r:id="rId3"/>
    <p:sldId id="256" r:id="rId4"/>
    <p:sldId id="343" r:id="rId5"/>
    <p:sldId id="350" r:id="rId6"/>
    <p:sldId id="348" r:id="rId7"/>
    <p:sldId id="34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25" y="156227"/>
            <a:ext cx="11939151" cy="574453"/>
          </a:xfrm>
        </p:spPr>
        <p:txBody>
          <a:bodyPr lIns="0" tIns="0" rIns="0" bIns="0"/>
          <a:lstStyle>
            <a:lvl1pPr>
              <a:defRPr sz="3733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2409" y="1065378"/>
            <a:ext cx="10167179" cy="451342"/>
          </a:xfrm>
        </p:spPr>
        <p:txBody>
          <a:bodyPr lIns="0" tIns="0" rIns="0" bIns="0"/>
          <a:lstStyle>
            <a:lvl1pPr>
              <a:defRPr sz="2933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2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25" y="156227"/>
            <a:ext cx="11939151" cy="574453"/>
          </a:xfrm>
        </p:spPr>
        <p:txBody>
          <a:bodyPr lIns="0" tIns="0" rIns="0" bIns="0"/>
          <a:lstStyle>
            <a:lvl1pPr>
              <a:defRPr sz="3733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25" y="156227"/>
            <a:ext cx="11939151" cy="574453"/>
          </a:xfrm>
        </p:spPr>
        <p:txBody>
          <a:bodyPr lIns="0" tIns="0" rIns="0" bIns="0"/>
          <a:lstStyle>
            <a:lvl1pPr>
              <a:defRPr sz="3733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5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0B45C-6AD1-4DED-BC51-6CC1A5FB8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68EB8-E058-4E0E-B758-87AADF1BF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E0F0B-95DC-4325-889D-01E9C5FB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8C6EB-8B9F-4653-BB99-5BF4FA31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A3939-9CB5-4466-81C3-817E6E71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25" y="156227"/>
            <a:ext cx="1193915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2409" y="1065378"/>
            <a:ext cx="1016717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C3F1-D6B0-4081-A1A7-AC2D95CCAB2B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36F9-6977-487F-980E-A77687F0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7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609585" eaLnBrk="1" hangingPunct="1">
        <a:defRPr>
          <a:latin typeface="+mn-lt"/>
          <a:ea typeface="+mn-ea"/>
          <a:cs typeface="+mn-cs"/>
        </a:defRPr>
      </a:lvl2pPr>
      <a:lvl3pPr marL="1219170" eaLnBrk="1" hangingPunct="1">
        <a:defRPr>
          <a:latin typeface="+mn-lt"/>
          <a:ea typeface="+mn-ea"/>
          <a:cs typeface="+mn-cs"/>
        </a:defRPr>
      </a:lvl3pPr>
      <a:lvl4pPr marL="1828754" eaLnBrk="1" hangingPunct="1">
        <a:defRPr>
          <a:latin typeface="+mn-lt"/>
          <a:ea typeface="+mn-ea"/>
          <a:cs typeface="+mn-cs"/>
        </a:defRPr>
      </a:lvl4pPr>
      <a:lvl5pPr marL="2438339" eaLnBrk="1" hangingPunct="1">
        <a:defRPr>
          <a:latin typeface="+mn-lt"/>
          <a:ea typeface="+mn-ea"/>
          <a:cs typeface="+mn-cs"/>
        </a:defRPr>
      </a:lvl5pPr>
      <a:lvl6pPr marL="3047924" eaLnBrk="1" hangingPunct="1">
        <a:defRPr>
          <a:latin typeface="+mn-lt"/>
          <a:ea typeface="+mn-ea"/>
          <a:cs typeface="+mn-cs"/>
        </a:defRPr>
      </a:lvl6pPr>
      <a:lvl7pPr marL="3657509" eaLnBrk="1" hangingPunct="1">
        <a:defRPr>
          <a:latin typeface="+mn-lt"/>
          <a:ea typeface="+mn-ea"/>
          <a:cs typeface="+mn-cs"/>
        </a:defRPr>
      </a:lvl7pPr>
      <a:lvl8pPr marL="4267093" eaLnBrk="1" hangingPunct="1">
        <a:defRPr>
          <a:latin typeface="+mn-lt"/>
          <a:ea typeface="+mn-ea"/>
          <a:cs typeface="+mn-cs"/>
        </a:defRPr>
      </a:lvl8pPr>
      <a:lvl9pPr marL="487667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609585" eaLnBrk="1" hangingPunct="1">
        <a:defRPr>
          <a:latin typeface="+mn-lt"/>
          <a:ea typeface="+mn-ea"/>
          <a:cs typeface="+mn-cs"/>
        </a:defRPr>
      </a:lvl2pPr>
      <a:lvl3pPr marL="1219170" eaLnBrk="1" hangingPunct="1">
        <a:defRPr>
          <a:latin typeface="+mn-lt"/>
          <a:ea typeface="+mn-ea"/>
          <a:cs typeface="+mn-cs"/>
        </a:defRPr>
      </a:lvl3pPr>
      <a:lvl4pPr marL="1828754" eaLnBrk="1" hangingPunct="1">
        <a:defRPr>
          <a:latin typeface="+mn-lt"/>
          <a:ea typeface="+mn-ea"/>
          <a:cs typeface="+mn-cs"/>
        </a:defRPr>
      </a:lvl4pPr>
      <a:lvl5pPr marL="2438339" eaLnBrk="1" hangingPunct="1">
        <a:defRPr>
          <a:latin typeface="+mn-lt"/>
          <a:ea typeface="+mn-ea"/>
          <a:cs typeface="+mn-cs"/>
        </a:defRPr>
      </a:lvl5pPr>
      <a:lvl6pPr marL="3047924" eaLnBrk="1" hangingPunct="1">
        <a:defRPr>
          <a:latin typeface="+mn-lt"/>
          <a:ea typeface="+mn-ea"/>
          <a:cs typeface="+mn-cs"/>
        </a:defRPr>
      </a:lvl6pPr>
      <a:lvl7pPr marL="3657509" eaLnBrk="1" hangingPunct="1">
        <a:defRPr>
          <a:latin typeface="+mn-lt"/>
          <a:ea typeface="+mn-ea"/>
          <a:cs typeface="+mn-cs"/>
        </a:defRPr>
      </a:lvl7pPr>
      <a:lvl8pPr marL="4267093" eaLnBrk="1" hangingPunct="1">
        <a:defRPr>
          <a:latin typeface="+mn-lt"/>
          <a:ea typeface="+mn-ea"/>
          <a:cs typeface="+mn-cs"/>
        </a:defRPr>
      </a:lvl8pPr>
      <a:lvl9pPr marL="487667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405" y="1739054"/>
            <a:ext cx="10881958" cy="29717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3200" spc="272" dirty="0">
                <a:solidFill>
                  <a:srgbClr val="FFFFFF"/>
                </a:solidFill>
                <a:latin typeface="Tahoma"/>
                <a:cs typeface="Tahoma"/>
              </a:rPr>
              <a:t>Специальность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6933" marR="6773" algn="ctr" defTabSz="1219170">
              <a:tabLst>
                <a:tab pos="3449234" algn="l"/>
              </a:tabLst>
            </a:pPr>
            <a:r>
              <a:rPr lang="ru-RU" sz="3200" b="1" spc="-13" dirty="0">
                <a:solidFill>
                  <a:srgbClr val="FFFFFF"/>
                </a:solidFill>
                <a:latin typeface="Tahoma"/>
                <a:cs typeface="Tahoma"/>
              </a:rPr>
              <a:t>09.02.06 </a:t>
            </a:r>
          </a:p>
          <a:p>
            <a:pPr marL="16933" marR="6773" algn="ctr" defTabSz="1219170">
              <a:tabLst>
                <a:tab pos="3449234" algn="l"/>
              </a:tabLst>
            </a:pP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67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3200" b="1" spc="167" dirty="0">
                <a:solidFill>
                  <a:srgbClr val="FFFFFF"/>
                </a:solidFill>
                <a:latin typeface="Tahoma"/>
                <a:cs typeface="Tahoma"/>
              </a:rPr>
              <a:t>Сетевое и системное администрирование</a:t>
            </a:r>
            <a:r>
              <a:rPr sz="3200" b="1" spc="180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lang="ru-RU" sz="3200" b="1" spc="18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6933" marR="6773" algn="ctr" defTabSz="1219170">
              <a:tabLst>
                <a:tab pos="3449234" algn="l"/>
              </a:tabLst>
            </a:pP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6933" defTabSz="1219170">
              <a:spcBef>
                <a:spcPts val="7"/>
              </a:spcBef>
            </a:pPr>
            <a:r>
              <a:rPr sz="3200" spc="413" dirty="0" err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3200" spc="367" dirty="0" err="1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3200" spc="280" dirty="0" err="1">
                <a:solidFill>
                  <a:srgbClr val="FFFFFF"/>
                </a:solidFill>
                <a:latin typeface="Tahoma"/>
                <a:cs typeface="Tahoma"/>
              </a:rPr>
              <a:t>ок</a:t>
            </a:r>
            <a:r>
              <a:rPr sz="3200" spc="-1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253" dirty="0" err="1">
                <a:solidFill>
                  <a:srgbClr val="FFFFFF"/>
                </a:solidFill>
                <a:latin typeface="Tahoma"/>
                <a:cs typeface="Tahoma"/>
              </a:rPr>
              <a:t>обуч</a:t>
            </a:r>
            <a:r>
              <a:rPr sz="3200" spc="327" dirty="0" err="1">
                <a:solidFill>
                  <a:srgbClr val="FFFFFF"/>
                </a:solidFill>
                <a:latin typeface="Tahoma"/>
                <a:cs typeface="Tahoma"/>
              </a:rPr>
              <a:t>ения</a:t>
            </a:r>
            <a:r>
              <a:rPr lang="ru-RU" sz="3200" spc="3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200" b="1" spc="-180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sz="3200" b="1" spc="173" dirty="0" err="1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3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3200" b="1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213" dirty="0">
                <a:solidFill>
                  <a:srgbClr val="FFFFFF"/>
                </a:solidFill>
                <a:latin typeface="Tahoma"/>
                <a:cs typeface="Tahoma"/>
              </a:rPr>
              <a:t>месяц</a:t>
            </a:r>
            <a:r>
              <a:rPr sz="3200" b="1" spc="187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3200" b="1" spc="67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6933" defTabSz="1219170"/>
            <a:r>
              <a:rPr sz="3200" spc="280" dirty="0" err="1">
                <a:solidFill>
                  <a:srgbClr val="FFFFFF"/>
                </a:solidFill>
                <a:latin typeface="Tahoma"/>
                <a:cs typeface="Tahoma"/>
              </a:rPr>
              <a:t>Квалификация</a:t>
            </a:r>
            <a:r>
              <a:rPr sz="3200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000" b="1" spc="213" dirty="0">
                <a:solidFill>
                  <a:srgbClr val="FFFFFF"/>
                </a:solidFill>
                <a:latin typeface="Tahoma"/>
                <a:cs typeface="Tahoma"/>
              </a:rPr>
              <a:t>СЕТЕВОЙ И СИСТЕМНЫЙ АДМИНИСТРАТОР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14120D-CEBC-49D4-B20E-BE4168136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70" y="1697737"/>
            <a:ext cx="11028726" cy="3323987"/>
          </a:xfrm>
        </p:spPr>
        <p:txBody>
          <a:bodyPr/>
          <a:lstStyle/>
          <a:p>
            <a:pPr algn="just"/>
            <a:r>
              <a:rPr lang="ru-RU" dirty="0"/>
              <a:t>	Сетевой и системный администратор предоставляет услуги в области информационных технологий для предприятий и организаций в коммерческом и государственном секторах. </a:t>
            </a:r>
          </a:p>
          <a:p>
            <a:pPr algn="just"/>
            <a:r>
              <a:rPr lang="ru-RU" dirty="0"/>
              <a:t>	Главная задача этого специалиста — обеспечение непрерывной и бесперебойной работы сетей и систем. </a:t>
            </a:r>
          </a:p>
          <a:p>
            <a:pPr algn="just"/>
            <a:r>
              <a:rPr lang="ru-RU" dirty="0"/>
              <a:t>Эта профессия предполагает выполнение различных задач: поддержку пользователей, проектирование, поиск и устранение неисправностей, монтаж, настройку конфигураций и обновление операционных систем и сетевого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6359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C0445F-E0C6-4B06-ABA3-D833C93C4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9284" y="279998"/>
            <a:ext cx="9144000" cy="36933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Основные виды профессиональной деятельности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FE7E5D-B3FD-4A43-A4B8-0C97A1163501}"/>
              </a:ext>
            </a:extLst>
          </p:cNvPr>
          <p:cNvSpPr/>
          <p:nvPr/>
        </p:nvSpPr>
        <p:spPr>
          <a:xfrm>
            <a:off x="128630" y="1536931"/>
            <a:ext cx="103911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1.Выполнение работ по проектированию сетевой инфраструктуры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Компьютерные сети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Организация, принципы построения и функционирование компьютерных сетей</a:t>
            </a:r>
          </a:p>
          <a:p>
            <a:endParaRPr lang="ru-RU" sz="2400" dirty="0"/>
          </a:p>
          <a:p>
            <a:r>
              <a:rPr lang="ru-RU" sz="2400" b="1" dirty="0"/>
              <a:t>2. Организация сетевого администрирования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Администрирование сетевых операционных систем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Программное обеспечение компьютерных сетей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Организация администрирования компьютерных систем</a:t>
            </a:r>
          </a:p>
          <a:p>
            <a:endParaRPr lang="ru-RU" sz="2400" dirty="0"/>
          </a:p>
          <a:p>
            <a:r>
              <a:rPr lang="ru-RU" sz="2400" b="1" dirty="0"/>
              <a:t>3. Эксплуатация объектов сетевой инфраструктуры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Эксплуатация объектов сетевой инфраструктуры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/>
              <a:t>Безопасность компьютерных сетей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4AAAB1-13D9-42AB-8DD1-0D6A0548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65" y="3724712"/>
            <a:ext cx="4279935" cy="28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EF697-E407-4D0C-8AB0-B700467C2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80" y="1108084"/>
            <a:ext cx="5609546" cy="35428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24B80-CE69-446E-9EF9-15C15EC39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51" y="3497367"/>
            <a:ext cx="4687349" cy="31248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461D67-C623-4E57-A497-0AED0E1D1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113"/>
            <a:ext cx="4956017" cy="3124899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B5703F8-89CF-4102-9A58-15CA4ED8AB43}"/>
              </a:ext>
            </a:extLst>
          </p:cNvPr>
          <p:cNvSpPr txBox="1">
            <a:spLocks/>
          </p:cNvSpPr>
          <p:nvPr/>
        </p:nvSpPr>
        <p:spPr>
          <a:xfrm>
            <a:off x="1949643" y="171988"/>
            <a:ext cx="10057198" cy="451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933" b="0" i="0">
                <a:solidFill>
                  <a:srgbClr val="1F487C"/>
                </a:solidFill>
                <a:latin typeface="Tahoma"/>
                <a:ea typeface="+mn-ea"/>
                <a:cs typeface="Tahoma"/>
              </a:defRPr>
            </a:lvl1pPr>
            <a:lvl2pPr marL="609585" eaLnBrk="1" hangingPunct="1">
              <a:defRPr>
                <a:latin typeface="+mn-lt"/>
                <a:ea typeface="+mn-ea"/>
                <a:cs typeface="+mn-cs"/>
              </a:defRPr>
            </a:lvl2pPr>
            <a:lvl3pPr marL="1219170" eaLnBrk="1" hangingPunct="1">
              <a:defRPr>
                <a:latin typeface="+mn-lt"/>
                <a:ea typeface="+mn-ea"/>
                <a:cs typeface="+mn-cs"/>
              </a:defRPr>
            </a:lvl3pPr>
            <a:lvl4pPr marL="1828754" eaLnBrk="1" hangingPunct="1">
              <a:defRPr>
                <a:latin typeface="+mn-lt"/>
                <a:ea typeface="+mn-ea"/>
                <a:cs typeface="+mn-cs"/>
              </a:defRPr>
            </a:lvl4pPr>
            <a:lvl5pPr marL="2438339" eaLnBrk="1" hangingPunct="1">
              <a:defRPr>
                <a:latin typeface="+mn-lt"/>
                <a:ea typeface="+mn-ea"/>
                <a:cs typeface="+mn-cs"/>
              </a:defRPr>
            </a:lvl5pPr>
            <a:lvl6pPr marL="3047924" eaLnBrk="1" hangingPunct="1">
              <a:defRPr>
                <a:latin typeface="+mn-lt"/>
                <a:ea typeface="+mn-ea"/>
                <a:cs typeface="+mn-cs"/>
              </a:defRPr>
            </a:lvl6pPr>
            <a:lvl7pPr marL="3657509" eaLnBrk="1" hangingPunct="1">
              <a:defRPr>
                <a:latin typeface="+mn-lt"/>
                <a:ea typeface="+mn-ea"/>
                <a:cs typeface="+mn-cs"/>
              </a:defRPr>
            </a:lvl7pPr>
            <a:lvl8pPr marL="4267093" eaLnBrk="1" hangingPunct="1">
              <a:defRPr>
                <a:latin typeface="+mn-lt"/>
                <a:ea typeface="+mn-ea"/>
                <a:cs typeface="+mn-cs"/>
              </a:defRPr>
            </a:lvl8pPr>
            <a:lvl9pPr marL="487667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>
                <a:solidFill>
                  <a:schemeClr val="bg1"/>
                </a:solidFill>
              </a:rPr>
              <a:t>Мастерская «Сетевого и системного администрирования»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28051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575CAE3-3118-49FE-940A-592790AB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028" y="1193251"/>
            <a:ext cx="10809084" cy="1723549"/>
          </a:xfrm>
        </p:spPr>
        <p:txBody>
          <a:bodyPr/>
          <a:lstStyle/>
          <a:p>
            <a:pPr algn="just" rtl="0"/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Сетевое и системное администрирование требует широких познаний в области информационных технологий. В связи с быстрым развитием этой области, требования к администраторам постоянно возрастают. Системный и сетевой администратор (инженер) должен уметь:</a:t>
            </a:r>
          </a:p>
          <a:p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7AE12-6619-4BDF-A019-CD287F09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1" y="2610043"/>
            <a:ext cx="5017665" cy="33451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074FC8-50CE-42DB-A938-85C98E344297}"/>
              </a:ext>
            </a:extLst>
          </p:cNvPr>
          <p:cNvSpPr/>
          <p:nvPr/>
        </p:nvSpPr>
        <p:spPr>
          <a:xfrm>
            <a:off x="615193" y="239179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развертывать комплексную информационную инфраструктуру предприятий, включающую рабочие станции, серверы и сетевое оборудование;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развертывать основные сервисы, включая службы каталогов, резервного копирования, почтовые и другие прикладные сервисы;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широкий набор операционных систем и серверного ПО;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организовывать защищенные соединения сетей предприятий, доступ в Интернет и иные сети;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 настраивать устройства беспроводной сети, коммутаторы, маршрутизаторы и средства защиты информации.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5862112-5E64-4C33-9A61-69A85B866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5683" y="139998"/>
            <a:ext cx="119380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933" b="0" i="0">
                <a:solidFill>
                  <a:srgbClr val="1F487C"/>
                </a:solidFill>
                <a:latin typeface="Tahoma"/>
                <a:ea typeface="+mn-ea"/>
                <a:cs typeface="Tahoma"/>
              </a:defRPr>
            </a:lvl1pPr>
            <a:lvl2pPr marL="609585" eaLnBrk="1" hangingPunct="1">
              <a:defRPr>
                <a:latin typeface="+mn-lt"/>
                <a:ea typeface="+mn-ea"/>
                <a:cs typeface="+mn-cs"/>
              </a:defRPr>
            </a:lvl2pPr>
            <a:lvl3pPr marL="1219170" eaLnBrk="1" hangingPunct="1">
              <a:defRPr>
                <a:latin typeface="+mn-lt"/>
                <a:ea typeface="+mn-ea"/>
                <a:cs typeface="+mn-cs"/>
              </a:defRPr>
            </a:lvl3pPr>
            <a:lvl4pPr marL="1828754" eaLnBrk="1" hangingPunct="1">
              <a:defRPr>
                <a:latin typeface="+mn-lt"/>
                <a:ea typeface="+mn-ea"/>
                <a:cs typeface="+mn-cs"/>
              </a:defRPr>
            </a:lvl4pPr>
            <a:lvl5pPr marL="2438339" eaLnBrk="1" hangingPunct="1">
              <a:defRPr>
                <a:latin typeface="+mn-lt"/>
                <a:ea typeface="+mn-ea"/>
                <a:cs typeface="+mn-cs"/>
              </a:defRPr>
            </a:lvl5pPr>
            <a:lvl6pPr marL="3047924" eaLnBrk="1" hangingPunct="1">
              <a:defRPr>
                <a:latin typeface="+mn-lt"/>
                <a:ea typeface="+mn-ea"/>
                <a:cs typeface="+mn-cs"/>
              </a:defRPr>
            </a:lvl6pPr>
            <a:lvl7pPr marL="3657509" eaLnBrk="1" hangingPunct="1">
              <a:defRPr>
                <a:latin typeface="+mn-lt"/>
                <a:ea typeface="+mn-ea"/>
                <a:cs typeface="+mn-cs"/>
              </a:defRPr>
            </a:lvl7pPr>
            <a:lvl8pPr marL="4267093" eaLnBrk="1" hangingPunct="1">
              <a:defRPr>
                <a:latin typeface="+mn-lt"/>
                <a:ea typeface="+mn-ea"/>
                <a:cs typeface="+mn-cs"/>
              </a:defRPr>
            </a:lvl8pPr>
            <a:lvl9pPr marL="487667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>
                <a:solidFill>
                  <a:schemeClr val="bg1"/>
                </a:solidFill>
              </a:rPr>
              <a:t>Мастерская «Сетевого и системного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35860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076D-6CE8-46BE-B987-A21D1273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достижения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A37F4-A67C-4AF4-89CA-C917745D2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6" y="1065377"/>
            <a:ext cx="6755934" cy="3792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56A01-EDA8-4694-A932-3598AE18CD87}"/>
              </a:ext>
            </a:extLst>
          </p:cNvPr>
          <p:cNvSpPr txBox="1"/>
          <p:nvPr/>
        </p:nvSpPr>
        <p:spPr>
          <a:xfrm>
            <a:off x="7382312" y="5323206"/>
            <a:ext cx="349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 год</a:t>
            </a:r>
          </a:p>
          <a:p>
            <a:r>
              <a:rPr lang="ru-RU" dirty="0"/>
              <a:t>3 место </a:t>
            </a:r>
            <a:r>
              <a:rPr lang="ru-RU" b="1" dirty="0"/>
              <a:t>ФП "</a:t>
            </a:r>
            <a:r>
              <a:rPr lang="ru-RU" b="1" dirty="0" err="1"/>
              <a:t>Профессионалитет</a:t>
            </a:r>
            <a:r>
              <a:rPr lang="ru-RU" b="1" dirty="0"/>
              <a:t>"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AA222-0E72-471D-87F7-8793DD1377CB}"/>
              </a:ext>
            </a:extLst>
          </p:cNvPr>
          <p:cNvSpPr txBox="1"/>
          <p:nvPr/>
        </p:nvSpPr>
        <p:spPr>
          <a:xfrm>
            <a:off x="319623" y="1974125"/>
            <a:ext cx="4585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2022 год</a:t>
            </a:r>
          </a:p>
          <a:p>
            <a:r>
              <a:rPr lang="ru-RU" dirty="0"/>
              <a:t>4 место </a:t>
            </a:r>
            <a:r>
              <a:rPr lang="ru-RU" altLang="ru-RU" dirty="0">
                <a:solidFill>
                  <a:srgbClr val="000000"/>
                </a:solidFill>
              </a:rPr>
              <a:t>Молодые профессионалы </a:t>
            </a:r>
            <a:r>
              <a:rPr lang="en-US" altLang="ru-RU" dirty="0">
                <a:solidFill>
                  <a:srgbClr val="000000"/>
                </a:solidFill>
              </a:rPr>
              <a:t>WSR </a:t>
            </a:r>
            <a:r>
              <a:rPr lang="ru-RU" altLang="ru-RU" dirty="0" err="1">
                <a:solidFill>
                  <a:srgbClr val="000000"/>
                </a:solidFill>
              </a:rPr>
              <a:t>г.Уфа</a:t>
            </a:r>
            <a:endParaRPr lang="ru-RU" alt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2A4BA0B5-F26D-4921-AD08-5773F0E0F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71F251-E649-4C5F-9327-5BAAF76E3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312"/>
            <a:ext cx="5436066" cy="36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2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F1FD5D-9360-45E1-9CA6-03FD39F81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7135" y="147186"/>
            <a:ext cx="8499471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Производственная практика</a:t>
            </a:r>
          </a:p>
        </p:txBody>
      </p:sp>
      <p:pic>
        <p:nvPicPr>
          <p:cNvPr id="1026" name="Picture 2" descr="Логотип Уфанет / Телекоммуникации / TopLogos.ru">
            <a:extLst>
              <a:ext uri="{FF2B5EF4-FFF2-40B4-BE49-F238E27FC236}">
                <a16:creationId xmlns:a16="http://schemas.microsoft.com/office/drawing/2014/main" id="{89C6A25B-A763-463C-8AA3-D15B3E21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69" y="3059208"/>
            <a:ext cx="3009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телеком - официальный сайт для физ. лиц. г. Москва. Доступ в интернет,  ТВ и телефонная связь.">
            <a:extLst>
              <a:ext uri="{FF2B5EF4-FFF2-40B4-BE49-F238E27FC236}">
                <a16:creationId xmlns:a16="http://schemas.microsoft.com/office/drawing/2014/main" id="{9EDE720F-6677-4A7B-811C-95838C77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81" y="10167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ивокомп (Vivocomp)">
            <a:extLst>
              <a:ext uri="{FF2B5EF4-FFF2-40B4-BE49-F238E27FC236}">
                <a16:creationId xmlns:a16="http://schemas.microsoft.com/office/drawing/2014/main" id="{0CA3A602-A1C5-44E1-85C6-17E86814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64" y="1126219"/>
            <a:ext cx="1597692" cy="15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ом.ру Уфа — Тарифы, отзывы, подключение | Провайдеры Уфы">
            <a:extLst>
              <a:ext uri="{FF2B5EF4-FFF2-40B4-BE49-F238E27FC236}">
                <a16:creationId xmlns:a16="http://schemas.microsoft.com/office/drawing/2014/main" id="{AE09892B-6E7E-4717-8E5A-8163817F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53" y="4725962"/>
            <a:ext cx="3228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АО «Башинформсвязь» - Системы безопасности, видеонаблюдение, пожарная  сигнализация, СК Безопасность, Уфа">
            <a:extLst>
              <a:ext uri="{FF2B5EF4-FFF2-40B4-BE49-F238E27FC236}">
                <a16:creationId xmlns:a16="http://schemas.microsoft.com/office/drawing/2014/main" id="{8F267656-DF56-428A-8BBB-4EEE3E08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8" y="4769713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 сайте «БашРТС» открылся «личный кабинет» клиента">
            <a:extLst>
              <a:ext uri="{FF2B5EF4-FFF2-40B4-BE49-F238E27FC236}">
                <a16:creationId xmlns:a16="http://schemas.microsoft.com/office/drawing/2014/main" id="{E45F482C-046B-459A-9F8B-3F48F6BE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0" y="3159849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D681E59-4E7C-42A9-9025-9EF036F3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74" y="1622978"/>
            <a:ext cx="26193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39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B054A904-F6C7-4BCA-8859-EB65F186E5CA}" vid="{F6A78539-0045-493C-9833-8C699C6626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281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</vt:lpstr>
      <vt:lpstr>Symbol</vt:lpstr>
      <vt:lpstr>Tahoma</vt:lpstr>
      <vt:lpstr>Times New Roman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Мастерская «Сетевого и системного администрирования</vt:lpstr>
      <vt:lpstr>Наши достижения</vt:lpstr>
      <vt:lpstr>Производственная практика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PloVik</dc:creator>
  <cp:lastModifiedBy>PloVik</cp:lastModifiedBy>
  <cp:revision>1</cp:revision>
  <dcterms:created xsi:type="dcterms:W3CDTF">2023-05-03T09:23:11Z</dcterms:created>
  <dcterms:modified xsi:type="dcterms:W3CDTF">2023-05-03T10:30:01Z</dcterms:modified>
</cp:coreProperties>
</file>