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9"/>
  </p:notesMasterIdLst>
  <p:sldIdLst>
    <p:sldId id="256" r:id="rId3"/>
    <p:sldId id="257" r:id="rId4"/>
    <p:sldId id="264" r:id="rId5"/>
    <p:sldId id="259" r:id="rId6"/>
    <p:sldId id="274" r:id="rId7"/>
    <p:sldId id="273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alibri Light" panose="020F0302020204030204" pitchFamily="34" charset="0"/>
      <p:regular r:id="rId14"/>
      <p:italic r:id="rId15"/>
    </p:embeddedFont>
    <p:embeddedFont>
      <p:font typeface="Clear Sans" panose="020B0604020202020204" charset="0"/>
      <p:regular r:id="rId16"/>
    </p:embeddedFont>
    <p:embeddedFont>
      <p:font typeface="Clear Sans Medium" panose="020B0604020202020204" charset="0"/>
      <p:regular r:id="rId17"/>
    </p:embeddedFont>
    <p:embeddedFont>
      <p:font typeface="Montserrat" panose="00000500000000000000" pitchFamily="2" charset="-52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70" autoAdjust="0"/>
    <p:restoredTop sz="93537" autoAdjust="0"/>
  </p:normalViewPr>
  <p:slideViewPr>
    <p:cSldViewPr>
      <p:cViewPr varScale="1">
        <p:scale>
          <a:sx n="72" d="100"/>
          <a:sy n="72" d="100"/>
        </p:scale>
        <p:origin x="56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BD3152-EFF5-4134-923D-70A460CA0591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9EAC7-71FB-46A6-A68E-8B1A9166F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20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9EAC7-71FB-46A6-A68E-8B1A9166F5E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60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9F8FA-A9D4-45EC-9A6C-269A8E0BAA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9EE3D9-909A-44F6-BFC2-EE4110354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F834CB-5854-4E39-BC2B-EBA9F15D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C4FEF1-FC8C-42BA-A1D2-5315A683A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6F184-F1A1-44BF-B9CC-12DC034E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013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CC2A24-1DAC-4309-9BEA-C6D26849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A566D4-9872-4947-BB82-E37CFDDD0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D15C2-5036-4A97-B29E-1A4721F4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46E6B8-F076-4EF0-8309-412C4025A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3B323-FDD4-458C-A034-7B8B1443D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718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C275A-B2F2-46DA-B0F7-9015473E8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937338-788F-47D1-8243-78CC17DC4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60D61A-5DB3-47B6-9732-6E94A4757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2DEDD6-00E3-44E9-8910-33383C64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E5264C-FDE9-46C6-A304-10966D44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772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5AB32-8213-43AD-96CF-D10148685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F1D98C-DE91-4C41-9ED2-570F0C3EF8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E59EFEF-3805-4B81-BECA-059CCB331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C63770-D63F-4F35-A77C-E0773C42A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DC3BD5-A4C3-47C8-A00A-AA4095E0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2A907F0-D3D6-4299-B568-155D7494B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250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9DA04-DF4F-4DD6-8897-722971EE4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BE0480-EFB4-49BA-948B-F1580396E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82B68C-4181-4E77-B73D-60CB80DBE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EFD3305-7AB8-4213-8229-F4A442EAB0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840CF6-B9C3-46A1-BCC2-56CE4D3AA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6E20FF-3A55-4BF3-AFE7-8ED9B09AF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910A38-C70B-4F7D-A64B-CCCDB9CB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AFDCAB-A083-4DE5-A07A-B4D4F39A5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383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88D9-F879-4A41-AB84-D910E380B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276F312-5952-4D45-97F1-43823242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765A6B1-DB35-435B-8B98-F9F485D7E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E1EEF19-48D5-469B-86A9-6A8990CEC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46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BB5849-4125-44E0-8AA8-EDE3CE084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212BEB-52EC-488E-809D-07081F896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4984D3-8E6A-4511-ABFC-E0E52D160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1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07F0B-CB91-4387-8CD5-DF6F6DD1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F63AA8-19B5-4998-B550-9F1425ECA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B8CB24F-5579-454D-B693-7488BA1B3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E3B473-14B3-4A61-A20C-2B839B0AB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4EBB7A-8573-4651-973A-153D15FB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18BBE-A577-43C7-8647-5A404C4C5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DED85-7EA2-423A-8F73-18BC5AC1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E6728F-7C92-4D83-8259-3B8DD1282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A2C603-CA1F-4EEF-A65B-7D0DBE47F3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AB0544E-F492-436D-A606-1131C1E3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B8614-3F7D-4E75-8D3C-1CC40BBB5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FE616B-00EB-4620-928F-FBAA66C36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24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567CF-5997-46F6-B5EC-4DC16BA4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F5C9B9-7471-4329-86B4-41FA055A8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ED994A-4748-486A-835C-CC085526F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1D638-2117-4433-873D-6B528203A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5CF823-91F5-4156-940C-0F7443B1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9943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0D496CA-1517-47F4-B126-DD760516E0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9B073D9-0EC8-4175-B0A7-87113EE0FC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C728F4-DE3C-43C2-A4E5-3778EDAF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DC581-EC0E-480F-BF8C-6DAE6B487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380660-496B-48A6-AB1C-72232EEC5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665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35D63B-111A-4C36-82CB-057924836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37A2F0-723F-49CD-9A92-6AB93C4FA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5C6BA4-C201-43C0-AA1F-A16F35E20C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DA10B-0F21-4FEC-A3DC-DF6FBCDD008C}" type="datetimeFigureOut">
              <a:rPr lang="ru-RU" smtClean="0"/>
              <a:t>10.06.2025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BFB665-B226-4F35-9934-72B8523B5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317A77-1ADD-454A-A623-2CAF377B7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1C8D4-7BE7-4473-A60D-F7BC39AC3A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41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10" Type="http://schemas.openxmlformats.org/officeDocument/2006/relationships/image" Target="../media/image17.sv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.sv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emf"/><Relationship Id="rId9" Type="http://schemas.openxmlformats.org/officeDocument/2006/relationships/image" Target="../media/image23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jpeg"/><Relationship Id="rId7" Type="http://schemas.openxmlformats.org/officeDocument/2006/relationships/image" Target="../media/image7.svg"/><Relationship Id="rId12" Type="http://schemas.openxmlformats.org/officeDocument/2006/relationships/image" Target="../media/image17.sv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6.png"/><Relationship Id="rId5" Type="http://schemas.openxmlformats.org/officeDocument/2006/relationships/image" Target="../media/image20.svg"/><Relationship Id="rId10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oleObject" Target="../embeddings/oleObject2.bin"/><Relationship Id="rId7" Type="http://schemas.openxmlformats.org/officeDocument/2006/relationships/image" Target="../media/image12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svg"/><Relationship Id="rId11" Type="http://schemas.openxmlformats.org/officeDocument/2006/relationships/image" Target="../media/image31.png"/><Relationship Id="rId5" Type="http://schemas.openxmlformats.org/officeDocument/2006/relationships/image" Target="../media/image29.png"/><Relationship Id="rId10" Type="http://schemas.openxmlformats.org/officeDocument/2006/relationships/image" Target="../media/image15.png"/><Relationship Id="rId4" Type="http://schemas.openxmlformats.org/officeDocument/2006/relationships/image" Target="../media/image28.emf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33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C4E72E0-6E87-4C6D-BA15-59D9FFFEE6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4" y="2788135"/>
            <a:ext cx="14097004" cy="4710729"/>
            <a:chOff x="0" y="0"/>
            <a:chExt cx="19394307" cy="6280972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19106557" cy="6280972"/>
              <a:chOff x="0" y="0"/>
              <a:chExt cx="64966666" cy="21356743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64966664" cy="21356743"/>
              </a:xfrm>
              <a:custGeom>
                <a:avLst/>
                <a:gdLst/>
                <a:ahLst/>
                <a:cxnLst/>
                <a:rect l="l" t="t" r="r" b="b"/>
                <a:pathLst>
                  <a:path w="64966664" h="21356743">
                    <a:moveTo>
                      <a:pt x="0" y="0"/>
                    </a:moveTo>
                    <a:lnTo>
                      <a:pt x="0" y="21356743"/>
                    </a:lnTo>
                    <a:lnTo>
                      <a:pt x="64966664" y="21356743"/>
                    </a:lnTo>
                    <a:lnTo>
                      <a:pt x="64966664" y="0"/>
                    </a:lnTo>
                    <a:lnTo>
                      <a:pt x="0" y="0"/>
                    </a:lnTo>
                    <a:close/>
                    <a:moveTo>
                      <a:pt x="64905706" y="21295782"/>
                    </a:moveTo>
                    <a:lnTo>
                      <a:pt x="59690" y="21295782"/>
                    </a:lnTo>
                    <a:lnTo>
                      <a:pt x="59690" y="59690"/>
                    </a:lnTo>
                    <a:lnTo>
                      <a:pt x="64905706" y="59690"/>
                    </a:lnTo>
                    <a:lnTo>
                      <a:pt x="64905706" y="2129578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801114" y="1913921"/>
              <a:ext cx="12593193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13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43.01.09 </a:t>
              </a:r>
            </a:p>
            <a:p>
              <a:pPr marL="16933" marR="6773" algn="ctr" defTabSz="1219170">
                <a:tabLst>
                  <a:tab pos="3449234" algn="l"/>
                </a:tabLst>
              </a:pPr>
              <a:r>
                <a:rPr lang="ru-RU" sz="5400" b="1" spc="-20" dirty="0">
                  <a:solidFill>
                    <a:srgbClr val="FFFF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5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«Повар, кондитер»</a:t>
              </a:r>
              <a:endParaRPr lang="ru-RU" sz="5400" b="1" spc="18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102312" y="-1"/>
            <a:ext cx="2607602" cy="2018960"/>
          </a:xfrm>
          <a:custGeom>
            <a:avLst/>
            <a:gdLst/>
            <a:ahLst/>
            <a:cxnLst/>
            <a:rect l="l" t="t" r="r" b="b"/>
            <a:pathLst>
              <a:path w="2607602" h="2604342">
                <a:moveTo>
                  <a:pt x="0" y="0"/>
                </a:moveTo>
                <a:lnTo>
                  <a:pt x="2607601" y="0"/>
                </a:lnTo>
                <a:lnTo>
                  <a:pt x="2607601" y="2604342"/>
                </a:lnTo>
                <a:lnTo>
                  <a:pt x="0" y="260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899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D61F28D-B731-4648-9EE5-02F17DFBC46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67480" y="8548926"/>
            <a:ext cx="8631891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defTabSz="1219170">
              <a:spcBef>
                <a:spcPts val="7"/>
              </a:spcBef>
            </a:pPr>
            <a:r>
              <a:rPr lang="ru-RU" sz="2400" b="1" spc="4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С</a:t>
            </a:r>
            <a:r>
              <a:rPr lang="ru-RU" sz="2400" b="1" spc="3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Р</a:t>
            </a:r>
            <a:r>
              <a:rPr lang="ru-RU" sz="2400" b="1" spc="2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ОК</a:t>
            </a:r>
            <a:r>
              <a:rPr lang="ru-RU" sz="2400" b="1" spc="-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2400" b="1" spc="25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ОБУЧ</a:t>
            </a:r>
            <a:r>
              <a:rPr lang="ru-RU" sz="2400" b="1" spc="32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ЕНИЯ: </a:t>
            </a:r>
          </a:p>
          <a:p>
            <a:pPr marL="16933" defTabSz="1219170">
              <a:spcBef>
                <a:spcPts val="7"/>
              </a:spcBef>
            </a:pPr>
            <a:r>
              <a:rPr lang="ru-RU" sz="3200" b="1" spc="-18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3 </a:t>
            </a:r>
            <a:r>
              <a:rPr lang="ru-RU" sz="3200" b="1" spc="17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ГОДА</a:t>
            </a:r>
            <a:r>
              <a:rPr lang="ru-RU" sz="3200" b="1" spc="2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-260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10</a:t>
            </a:r>
            <a:r>
              <a:rPr lang="ru-RU" sz="3200" b="1" spc="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 </a:t>
            </a:r>
            <a:r>
              <a:rPr lang="ru-RU" sz="3200" b="1" spc="213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МЕСЯЦ</a:t>
            </a:r>
            <a:r>
              <a:rPr lang="ru-RU" sz="3200" b="1" spc="18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Е</a:t>
            </a:r>
            <a:r>
              <a:rPr lang="ru-RU" sz="3200" b="1" spc="67" dirty="0">
                <a:solidFill>
                  <a:srgbClr val="FFFFFF"/>
                </a:solidFill>
                <a:latin typeface="Clear Sans" panose="020B0604020202020204" charset="0"/>
                <a:cs typeface="Clear Sans" panose="020B0604020202020204" charset="0"/>
              </a:rPr>
              <a:t>В (НА БАЗЕ 9 КЛАССОВ)</a:t>
            </a:r>
            <a:endParaRPr lang="ru-RU" sz="3200" b="1" dirty="0">
              <a:solidFill>
                <a:prstClr val="black"/>
              </a:solidFill>
              <a:latin typeface="Clear Sans" panose="020B0604020202020204" charset="0"/>
              <a:cs typeface="Clear Sans" panose="020B0604020202020204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EF6B2FB0-EDC1-45ED-884C-90722511540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610642">
            <a:off x="-4349444" y="1155299"/>
            <a:ext cx="10947911" cy="7143501"/>
          </a:xfrm>
          <a:custGeom>
            <a:avLst/>
            <a:gdLst>
              <a:gd name="connsiteX0" fmla="*/ 0 w 3519362"/>
              <a:gd name="connsiteY0" fmla="*/ 0 h 3290604"/>
              <a:gd name="connsiteX1" fmla="*/ 1389149 w 3519362"/>
              <a:gd name="connsiteY1" fmla="*/ 309610 h 3290604"/>
              <a:gd name="connsiteX2" fmla="*/ 3519362 w 3519362"/>
              <a:gd name="connsiteY2" fmla="*/ 3290604 h 3290604"/>
              <a:gd name="connsiteX3" fmla="*/ 0 w 3519362"/>
              <a:gd name="connsiteY3" fmla="*/ 3290604 h 3290604"/>
              <a:gd name="connsiteX4" fmla="*/ 0 w 3519362"/>
              <a:gd name="connsiteY4" fmla="*/ 0 h 3290604"/>
              <a:gd name="connsiteX0" fmla="*/ 0 w 3742028"/>
              <a:gd name="connsiteY0" fmla="*/ 0 h 3356745"/>
              <a:gd name="connsiteX1" fmla="*/ 1389149 w 3742028"/>
              <a:gd name="connsiteY1" fmla="*/ 309610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  <a:gd name="connsiteX0" fmla="*/ 0 w 3742028"/>
              <a:gd name="connsiteY0" fmla="*/ 0 h 3356745"/>
              <a:gd name="connsiteX1" fmla="*/ 1374304 w 3742028"/>
              <a:gd name="connsiteY1" fmla="*/ 315016 h 3356745"/>
              <a:gd name="connsiteX2" fmla="*/ 3742028 w 3742028"/>
              <a:gd name="connsiteY2" fmla="*/ 3356745 h 3356745"/>
              <a:gd name="connsiteX3" fmla="*/ 0 w 3742028"/>
              <a:gd name="connsiteY3" fmla="*/ 3290604 h 3356745"/>
              <a:gd name="connsiteX4" fmla="*/ 0 w 3742028"/>
              <a:gd name="connsiteY4" fmla="*/ 0 h 3356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2028" h="3356745">
                <a:moveTo>
                  <a:pt x="0" y="0"/>
                </a:moveTo>
                <a:lnTo>
                  <a:pt x="1374304" y="315016"/>
                </a:lnTo>
                <a:lnTo>
                  <a:pt x="3742028" y="3356745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27261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E848225-C7DC-4526-BDF3-F09FC094C5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1560" y="818063"/>
            <a:ext cx="8233333" cy="161769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2045D25-9197-43F9-B502-98686F8CF2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200000">
            <a:off x="16084848" y="4748515"/>
            <a:ext cx="1976823" cy="115824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7D427D3-41BF-4643-A6FD-A07465DF1CD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768928" y="4053064"/>
            <a:ext cx="1450421" cy="2538236"/>
          </a:xfrm>
          <a:prstGeom prst="rect">
            <a:avLst/>
          </a:prstGeom>
        </p:spPr>
      </p:pic>
      <p:sp>
        <p:nvSpPr>
          <p:cNvPr id="25" name="Freeform 35">
            <a:extLst>
              <a:ext uri="{FF2B5EF4-FFF2-40B4-BE49-F238E27FC236}">
                <a16:creationId xmlns:a16="http://schemas.microsoft.com/office/drawing/2014/main" id="{6874566D-3F38-4548-9484-BA2B9F1FA5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314353" y="9410700"/>
            <a:ext cx="1244281" cy="876299"/>
          </a:xfrm>
          <a:custGeom>
            <a:avLst/>
            <a:gdLst/>
            <a:ahLst/>
            <a:cxnLst/>
            <a:rect l="l" t="t" r="r" b="b"/>
            <a:pathLst>
              <a:path w="1244281" h="1274551">
                <a:moveTo>
                  <a:pt x="0" y="0"/>
                </a:moveTo>
                <a:lnTo>
                  <a:pt x="1244280" y="0"/>
                </a:lnTo>
                <a:lnTo>
                  <a:pt x="1244280" y="1274551"/>
                </a:lnTo>
                <a:lnTo>
                  <a:pt x="0" y="12745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1" b="-45446"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56DB5F6-BDA0-49ED-99FA-6CA5BA994C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7999" cy="102870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CBCAB59-C26E-4868-A971-051876DAFB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67987"/>
          <a:stretch/>
        </p:blipFill>
        <p:spPr>
          <a:xfrm>
            <a:off x="6840345" y="8751289"/>
            <a:ext cx="4812789" cy="1535712"/>
          </a:xfrm>
          <a:prstGeom prst="rect">
            <a:avLst/>
          </a:prstGeom>
        </p:spPr>
      </p:pic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" y="2857060"/>
            <a:ext cx="8686800" cy="5944040"/>
            <a:chOff x="0" y="0"/>
            <a:chExt cx="9860957" cy="6683796"/>
          </a:xfrm>
        </p:grpSpPr>
        <p:grpSp>
          <p:nvGrpSpPr>
            <p:cNvPr id="3" name="Group 3"/>
            <p:cNvGrpSpPr>
              <a:grpSpLocks noGrp="1" noUngrp="1" noRot="1" noMove="1" noResize="1"/>
            </p:cNvGrpSpPr>
            <p:nvPr/>
          </p:nvGrpSpPr>
          <p:grpSpPr>
            <a:xfrm>
              <a:off x="0" y="0"/>
              <a:ext cx="9860957" cy="6683796"/>
              <a:chOff x="0" y="0"/>
              <a:chExt cx="33529511" cy="22726437"/>
            </a:xfrm>
          </p:grpSpPr>
          <p:sp>
            <p:nvSpPr>
              <p:cNvPr id="4" name="Freeform 4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0"/>
                <a:ext cx="33529510" cy="22726438"/>
              </a:xfrm>
              <a:custGeom>
                <a:avLst/>
                <a:gdLst/>
                <a:ahLst/>
                <a:cxnLst/>
                <a:rect l="l" t="t" r="r" b="b"/>
                <a:pathLst>
                  <a:path w="33529510" h="22726438">
                    <a:moveTo>
                      <a:pt x="0" y="0"/>
                    </a:moveTo>
                    <a:lnTo>
                      <a:pt x="0" y="22726438"/>
                    </a:lnTo>
                    <a:lnTo>
                      <a:pt x="33529510" y="22726438"/>
                    </a:lnTo>
                    <a:lnTo>
                      <a:pt x="33529510" y="0"/>
                    </a:lnTo>
                    <a:lnTo>
                      <a:pt x="0" y="0"/>
                    </a:lnTo>
                    <a:close/>
                    <a:moveTo>
                      <a:pt x="33468549" y="22665477"/>
                    </a:moveTo>
                    <a:lnTo>
                      <a:pt x="59690" y="22665477"/>
                    </a:lnTo>
                    <a:lnTo>
                      <a:pt x="59690" y="59690"/>
                    </a:lnTo>
                    <a:lnTo>
                      <a:pt x="33468549" y="59690"/>
                    </a:lnTo>
                    <a:lnTo>
                      <a:pt x="33468549" y="2266547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" name="TextBox 5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74252" y="1677896"/>
              <a:ext cx="7477235" cy="41529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	Повар, кондитер — это профессионал </a:t>
              </a:r>
            </a:p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в области приготовления пищи, который имеет навыки как в приготовлении блюд, </a:t>
              </a:r>
            </a:p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так и в выпечке кондитерских изделий. Основная обязанность специалиста </a:t>
              </a:r>
            </a:p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по поварскому делу — это приготовление пищи в соответствии с рецептами </a:t>
              </a:r>
            </a:p>
            <a:p>
              <a:pPr marL="16933" marR="6773" algn="just" defTabSz="1219170">
                <a:tabLst>
                  <a:tab pos="538163" algn="l"/>
                </a:tabLst>
              </a:pPr>
              <a:r>
                <a:rPr lang="ru-RU" sz="24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и стандартами качества и безопасности.</a:t>
              </a:r>
            </a:p>
            <a:p>
              <a:pPr marL="16933" marR="6773" algn="just" defTabSz="1219170">
                <a:tabLst>
                  <a:tab pos="538163" algn="l"/>
                </a:tabLst>
              </a:pPr>
              <a:endPara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endParaRPr>
            </a:p>
            <a:p>
              <a:pPr marL="16933" marR="6773" algn="just" defTabSz="1219170">
                <a:tabLst>
                  <a:tab pos="538163" algn="l"/>
                </a:tabLst>
              </a:pPr>
              <a:endPara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endParaRPr>
            </a:p>
          </p:txBody>
        </p:sp>
      </p:grpSp>
      <p:sp>
        <p:nvSpPr>
          <p:cNvPr id="6" name="TextBox 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05000" y="1219433"/>
            <a:ext cx="5432396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9"/>
              </a:lnSpc>
            </a:pPr>
            <a:r>
              <a:rPr lang="ru-RU" sz="7000" b="1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Кто он?</a:t>
            </a:r>
            <a:endParaRPr lang="en-US" sz="7000" b="1" dirty="0">
              <a:solidFill>
                <a:srgbClr val="FFFFFF"/>
              </a:solidFill>
              <a:latin typeface="Clear Sans Medium" panose="020B0604020202020204" charset="0"/>
              <a:ea typeface="Clear Sans Medium"/>
              <a:cs typeface="Clear Sans Medium" panose="020B0604020202020204" charset="0"/>
              <a:sym typeface="Clear Sans Medium"/>
            </a:endParaRPr>
          </a:p>
        </p:txBody>
      </p: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39652" y="1196232"/>
            <a:ext cx="830003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044"/>
              </a:lnSpc>
              <a:spcBef>
                <a:spcPct val="0"/>
              </a:spcBef>
            </a:pPr>
            <a:r>
              <a:rPr lang="ru-RU" sz="6995" b="1" u="none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Чем занимается?</a:t>
            </a:r>
            <a:endParaRPr lang="en-US" sz="6995" b="1" u="none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34" name="Freeform 3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8423593"/>
            <a:ext cx="1028700" cy="1076361"/>
          </a:xfrm>
          <a:custGeom>
            <a:avLst/>
            <a:gdLst/>
            <a:ahLst/>
            <a:cxnLst/>
            <a:rect l="l" t="t" r="r" b="b"/>
            <a:pathLst>
              <a:path w="1308645" h="1076361">
                <a:moveTo>
                  <a:pt x="0" y="0"/>
                </a:moveTo>
                <a:lnTo>
                  <a:pt x="1308645" y="0"/>
                </a:lnTo>
                <a:lnTo>
                  <a:pt x="1308645" y="1076361"/>
                </a:lnTo>
                <a:lnTo>
                  <a:pt x="0" y="10763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7213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6" name="Freeform 3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44008" y="-1"/>
            <a:ext cx="1217088" cy="698703"/>
          </a:xfrm>
          <a:custGeom>
            <a:avLst/>
            <a:gdLst/>
            <a:ahLst/>
            <a:cxnLst/>
            <a:rect l="l" t="t" r="r" b="b"/>
            <a:pathLst>
              <a:path w="1217088" h="1017790">
                <a:moveTo>
                  <a:pt x="0" y="0"/>
                </a:moveTo>
                <a:lnTo>
                  <a:pt x="1217088" y="0"/>
                </a:lnTo>
                <a:lnTo>
                  <a:pt x="1217088" y="1017790"/>
                </a:lnTo>
                <a:lnTo>
                  <a:pt x="0" y="10177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56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0DFE3077-F50D-4368-ADEE-A150F5B0E3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477000" y="1444400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01</a:t>
            </a:r>
          </a:p>
        </p:txBody>
      </p:sp>
      <p:sp>
        <p:nvSpPr>
          <p:cNvPr id="41" name="Freeform 10">
            <a:extLst>
              <a:ext uri="{FF2B5EF4-FFF2-40B4-BE49-F238E27FC236}">
                <a16:creationId xmlns:a16="http://schemas.microsoft.com/office/drawing/2014/main" id="{88B2D55F-F3D5-4BB0-957E-452EAE9BB7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057380" y="4708347"/>
            <a:ext cx="2230619" cy="2671202"/>
          </a:xfrm>
          <a:custGeom>
            <a:avLst/>
            <a:gdLst/>
            <a:ahLst/>
            <a:cxnLst/>
            <a:rect l="l" t="t" r="r" b="b"/>
            <a:pathLst>
              <a:path w="3519362" h="3290604">
                <a:moveTo>
                  <a:pt x="0" y="0"/>
                </a:moveTo>
                <a:lnTo>
                  <a:pt x="3519362" y="0"/>
                </a:lnTo>
                <a:lnTo>
                  <a:pt x="3519362" y="3290604"/>
                </a:lnTo>
                <a:lnTo>
                  <a:pt x="0" y="3290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28076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C408F0C-8510-4C36-85F4-B7A37BA775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16289350" y="698703"/>
            <a:ext cx="900670" cy="1581664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6AF44DDC-B6F6-4CED-8D8E-2AFF34AC9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29520" y="2857623"/>
            <a:ext cx="2946398" cy="285121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C7B9F7CA-38D2-4C99-ABE6-D3CE7502B3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29520" y="6072957"/>
            <a:ext cx="2946398" cy="267120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FBBC0D61-79AE-49BD-8DF0-B877CA9133B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70242" y="2875599"/>
            <a:ext cx="2860395" cy="2833238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BFD3CBC-E447-4F19-8585-8CD75165E7B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18320" y="3030220"/>
            <a:ext cx="29251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Приготовление основных блюд: разработка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 и реализация рецептуры горячих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холодных блюд, гарниров, салатов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закусок.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6A11BE3-DA84-4EFF-A980-61EFA2E718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78741" y="3491884"/>
            <a:ext cx="2851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Создание десертов: выпечка тортов, пирожных,  изготовление пирогов, булочек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75DDB769-6036-4F60-8FE4-89917C22D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448947" y="6743260"/>
            <a:ext cx="29463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Оформление блюд: украшение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и подача готовых блюд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09254B0-AF45-4CB7-BDAE-9BE1AD7FF7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802661" y="6072957"/>
            <a:ext cx="2742139" cy="2671202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0AA62F4-EC63-4AC9-A533-99906EB340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783235" y="6480668"/>
            <a:ext cx="2761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Контроль качества: проверка свежести продуктов, соответствия блюд стандартам вкуса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 и внешнего вида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Объект 49">
            <a:extLst>
              <a:ext uri="{FF2B5EF4-FFF2-40B4-BE49-F238E27FC236}">
                <a16:creationId xmlns:a16="http://schemas.microsoft.com/office/drawing/2014/main" id="{9AC27F16-1F12-4F8D-90C6-083F0113E0E8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4067291630"/>
              </p:ext>
            </p:extLst>
          </p:nvPr>
        </p:nvGraphicFramePr>
        <p:xfrm>
          <a:off x="-300038" y="-168275"/>
          <a:ext cx="18791238" cy="1112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orelDRAW" r:id="rId3" imgW="10899232" imgH="5159487" progId="CorelDraw.Graphic.24">
                  <p:embed/>
                </p:oleObj>
              </mc:Choice>
              <mc:Fallback>
                <p:oleObj name="CorelDRAW" r:id="rId3" imgW="10899232" imgH="5159487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300038" y="-168275"/>
                        <a:ext cx="18791238" cy="1112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F0E7E8E-056B-4B7B-A324-8F269BFC55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4762" t="11773"/>
          <a:stretch/>
        </p:blipFill>
        <p:spPr>
          <a:xfrm rot="10800000">
            <a:off x="12496800" y="1249207"/>
            <a:ext cx="5967224" cy="9709322"/>
          </a:xfrm>
          <a:prstGeom prst="rect">
            <a:avLst/>
          </a:prstGeom>
        </p:spPr>
      </p:pic>
      <p:sp>
        <p:nvSpPr>
          <p:cNvPr id="23" name="Freeform 2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12091" y="-168495"/>
            <a:ext cx="2041606" cy="1417703"/>
          </a:xfrm>
          <a:custGeom>
            <a:avLst/>
            <a:gdLst/>
            <a:ahLst/>
            <a:cxnLst/>
            <a:rect l="l" t="t" r="r" b="b"/>
            <a:pathLst>
              <a:path w="2041606" h="2031398">
                <a:moveTo>
                  <a:pt x="0" y="0"/>
                </a:moveTo>
                <a:lnTo>
                  <a:pt x="2041606" y="0"/>
                </a:lnTo>
                <a:lnTo>
                  <a:pt x="2041606" y="2031398"/>
                </a:lnTo>
                <a:lnTo>
                  <a:pt x="0" y="20313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3288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6A5A5F3C-1AF4-46A7-A383-F2D6BF87719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67894" y="1638300"/>
            <a:ext cx="9791699" cy="1376268"/>
            <a:chOff x="0" y="-463496"/>
            <a:chExt cx="12289910" cy="2387894"/>
          </a:xfrm>
        </p:grpSpPr>
        <p:sp>
          <p:nvSpPr>
            <p:cNvPr id="31" name="Freeform 4">
              <a:extLst>
                <a:ext uri="{FF2B5EF4-FFF2-40B4-BE49-F238E27FC236}">
                  <a16:creationId xmlns:a16="http://schemas.microsoft.com/office/drawing/2014/main" id="{6EDD3000-1E00-4F24-9298-D82076EE365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463496"/>
              <a:ext cx="12289910" cy="2387894"/>
            </a:xfrm>
            <a:custGeom>
              <a:avLst/>
              <a:gdLst/>
              <a:ahLst/>
              <a:cxnLst/>
              <a:rect l="l" t="t" r="r" b="b"/>
              <a:pathLst>
                <a:path w="12289910" h="2387894">
                  <a:moveTo>
                    <a:pt x="0" y="0"/>
                  </a:moveTo>
                  <a:lnTo>
                    <a:pt x="0" y="2387894"/>
                  </a:lnTo>
                  <a:lnTo>
                    <a:pt x="12289910" y="2387894"/>
                  </a:lnTo>
                  <a:lnTo>
                    <a:pt x="12289910" y="0"/>
                  </a:lnTo>
                  <a:lnTo>
                    <a:pt x="0" y="0"/>
                  </a:lnTo>
                  <a:close/>
                  <a:moveTo>
                    <a:pt x="12228950" y="2326934"/>
                  </a:moveTo>
                  <a:lnTo>
                    <a:pt x="59690" y="2326934"/>
                  </a:lnTo>
                  <a:lnTo>
                    <a:pt x="59690" y="59690"/>
                  </a:lnTo>
                  <a:lnTo>
                    <a:pt x="12228950" y="59690"/>
                  </a:lnTo>
                  <a:lnTo>
                    <a:pt x="12228950" y="2326934"/>
                  </a:lnTo>
                  <a:close/>
                </a:path>
              </a:pathLst>
            </a:custGeom>
            <a:solidFill>
              <a:srgbClr val="C7D0D8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152DB40-C9D2-450C-AF98-91F45FF5D51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2513" y="59484"/>
            <a:ext cx="8731250" cy="859780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EA5268-CF6A-4657-8D78-6E4F0EC9A6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34811" b="32043"/>
          <a:stretch/>
        </p:blipFill>
        <p:spPr>
          <a:xfrm rot="5460000">
            <a:off x="1480104" y="4972771"/>
            <a:ext cx="4190589" cy="7757346"/>
          </a:xfrm>
          <a:prstGeom prst="rect">
            <a:avLst/>
          </a:prstGeom>
        </p:spPr>
      </p:pic>
      <p:sp>
        <p:nvSpPr>
          <p:cNvPr id="22" name="TextBox 2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9765" y="7285854"/>
            <a:ext cx="9005629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cs typeface="Clear Sans Medium" panose="020B0604020202020204" charset="0"/>
              </a:rPr>
              <a:t>КОМПЕТЕНЦИЯ</a:t>
            </a:r>
            <a:endParaRPr lang="en-US" sz="3200" dirty="0">
              <a:solidFill>
                <a:schemeClr val="bg1"/>
              </a:solidFill>
              <a:latin typeface="Clear Sans Medium" panose="020B0604020202020204" charset="0"/>
              <a:cs typeface="Clear Sans Medium" panose="020B0604020202020204" charset="0"/>
            </a:endParaRPr>
          </a:p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ПОВАР, КОНДИТЕР</a:t>
            </a:r>
          </a:p>
        </p:txBody>
      </p:sp>
      <p:sp>
        <p:nvSpPr>
          <p:cNvPr id="49" name="Freeform 2">
            <a:extLst>
              <a:ext uri="{FF2B5EF4-FFF2-40B4-BE49-F238E27FC236}">
                <a16:creationId xmlns:a16="http://schemas.microsoft.com/office/drawing/2014/main" id="{E4AD8B07-DCC6-4D64-A7C7-4C4BE537F9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3598024">
            <a:off x="3926893" y="9146128"/>
            <a:ext cx="3039233" cy="2859211"/>
          </a:xfrm>
          <a:custGeom>
            <a:avLst/>
            <a:gdLst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27877 w 3361234"/>
              <a:gd name="connsiteY0" fmla="*/ 0 h 3426620"/>
              <a:gd name="connsiteX1" fmla="*/ 3361234 w 3361234"/>
              <a:gd name="connsiteY1" fmla="*/ 14199 h 3426620"/>
              <a:gd name="connsiteX2" fmla="*/ 3361234 w 3361234"/>
              <a:gd name="connsiteY2" fmla="*/ 3426620 h 3426620"/>
              <a:gd name="connsiteX3" fmla="*/ 0 w 3361234"/>
              <a:gd name="connsiteY3" fmla="*/ 3426620 h 3426620"/>
              <a:gd name="connsiteX4" fmla="*/ 2527877 w 3361234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582650 w 3416007"/>
              <a:gd name="connsiteY0" fmla="*/ 0 h 3426620"/>
              <a:gd name="connsiteX1" fmla="*/ 3416007 w 3416007"/>
              <a:gd name="connsiteY1" fmla="*/ 14199 h 3426620"/>
              <a:gd name="connsiteX2" fmla="*/ 3416007 w 3416007"/>
              <a:gd name="connsiteY2" fmla="*/ 3426620 h 3426620"/>
              <a:gd name="connsiteX3" fmla="*/ 54773 w 3416007"/>
              <a:gd name="connsiteY3" fmla="*/ 3426620 h 3426620"/>
              <a:gd name="connsiteX4" fmla="*/ 2582650 w 3416007"/>
              <a:gd name="connsiteY4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57893 w 3591250"/>
              <a:gd name="connsiteY0" fmla="*/ 0 h 3426620"/>
              <a:gd name="connsiteX1" fmla="*/ 3591250 w 3591250"/>
              <a:gd name="connsiteY1" fmla="*/ 14199 h 3426620"/>
              <a:gd name="connsiteX2" fmla="*/ 3591250 w 3591250"/>
              <a:gd name="connsiteY2" fmla="*/ 3426620 h 3426620"/>
              <a:gd name="connsiteX3" fmla="*/ 230016 w 3591250"/>
              <a:gd name="connsiteY3" fmla="*/ 3426620 h 3426620"/>
              <a:gd name="connsiteX4" fmla="*/ 590082 w 3591250"/>
              <a:gd name="connsiteY4" fmla="*/ 2408331 h 3426620"/>
              <a:gd name="connsiteX5" fmla="*/ 2757893 w 3591250"/>
              <a:gd name="connsiteY5" fmla="*/ 0 h 3426620"/>
              <a:gd name="connsiteX0" fmla="*/ 2742560 w 3575917"/>
              <a:gd name="connsiteY0" fmla="*/ 0 h 3426620"/>
              <a:gd name="connsiteX1" fmla="*/ 3575917 w 3575917"/>
              <a:gd name="connsiteY1" fmla="*/ 14199 h 3426620"/>
              <a:gd name="connsiteX2" fmla="*/ 3575917 w 3575917"/>
              <a:gd name="connsiteY2" fmla="*/ 3426620 h 3426620"/>
              <a:gd name="connsiteX3" fmla="*/ 214683 w 3575917"/>
              <a:gd name="connsiteY3" fmla="*/ 3426620 h 3426620"/>
              <a:gd name="connsiteX4" fmla="*/ 574749 w 3575917"/>
              <a:gd name="connsiteY4" fmla="*/ 2408331 h 3426620"/>
              <a:gd name="connsiteX5" fmla="*/ 2742560 w 3575917"/>
              <a:gd name="connsiteY5" fmla="*/ 0 h 3426620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760769 w 3575917"/>
              <a:gd name="connsiteY0" fmla="*/ 60338 h 3412421"/>
              <a:gd name="connsiteX1" fmla="*/ 3575917 w 3575917"/>
              <a:gd name="connsiteY1" fmla="*/ 0 h 3412421"/>
              <a:gd name="connsiteX2" fmla="*/ 3575917 w 3575917"/>
              <a:gd name="connsiteY2" fmla="*/ 3412421 h 3412421"/>
              <a:gd name="connsiteX3" fmla="*/ 214683 w 3575917"/>
              <a:gd name="connsiteY3" fmla="*/ 3412421 h 3412421"/>
              <a:gd name="connsiteX4" fmla="*/ 574749 w 3575917"/>
              <a:gd name="connsiteY4" fmla="*/ 2394132 h 3412421"/>
              <a:gd name="connsiteX5" fmla="*/ 2760769 w 3575917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0052 w 3625200"/>
              <a:gd name="connsiteY0" fmla="*/ 60338 h 3412421"/>
              <a:gd name="connsiteX1" fmla="*/ 3625200 w 3625200"/>
              <a:gd name="connsiteY1" fmla="*/ 0 h 3412421"/>
              <a:gd name="connsiteX2" fmla="*/ 3625200 w 3625200"/>
              <a:gd name="connsiteY2" fmla="*/ 3412421 h 3412421"/>
              <a:gd name="connsiteX3" fmla="*/ 202133 w 3625200"/>
              <a:gd name="connsiteY3" fmla="*/ 3406143 h 3412421"/>
              <a:gd name="connsiteX4" fmla="*/ 624032 w 3625200"/>
              <a:gd name="connsiteY4" fmla="*/ 2394132 h 3412421"/>
              <a:gd name="connsiteX5" fmla="*/ 2810052 w 3625200"/>
              <a:gd name="connsiteY5" fmla="*/ 60338 h 3412421"/>
              <a:gd name="connsiteX0" fmla="*/ 2812127 w 3627275"/>
              <a:gd name="connsiteY0" fmla="*/ 60338 h 3412421"/>
              <a:gd name="connsiteX1" fmla="*/ 3627275 w 3627275"/>
              <a:gd name="connsiteY1" fmla="*/ 0 h 3412421"/>
              <a:gd name="connsiteX2" fmla="*/ 3627275 w 3627275"/>
              <a:gd name="connsiteY2" fmla="*/ 3412421 h 3412421"/>
              <a:gd name="connsiteX3" fmla="*/ 204208 w 3627275"/>
              <a:gd name="connsiteY3" fmla="*/ 3406143 h 3412421"/>
              <a:gd name="connsiteX4" fmla="*/ 615395 w 3627275"/>
              <a:gd name="connsiteY4" fmla="*/ 2394438 h 3412421"/>
              <a:gd name="connsiteX5" fmla="*/ 2812127 w 3627275"/>
              <a:gd name="connsiteY5" fmla="*/ 60338 h 341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27275" h="3412421">
                <a:moveTo>
                  <a:pt x="2812127" y="60338"/>
                </a:moveTo>
                <a:lnTo>
                  <a:pt x="3627275" y="0"/>
                </a:lnTo>
                <a:lnTo>
                  <a:pt x="3627275" y="3412421"/>
                </a:lnTo>
                <a:lnTo>
                  <a:pt x="204208" y="3406143"/>
                </a:lnTo>
                <a:cubicBezTo>
                  <a:pt x="-311700" y="3249386"/>
                  <a:pt x="271807" y="3435098"/>
                  <a:pt x="615395" y="2394438"/>
                </a:cubicBezTo>
                <a:cubicBezTo>
                  <a:pt x="621305" y="2390054"/>
                  <a:pt x="2815076" y="55438"/>
                  <a:pt x="2812127" y="60338"/>
                </a:cubicBez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B7F8F8A-B72F-4A4F-A4A5-7B965B9B19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8186" y="688584"/>
            <a:ext cx="2152233" cy="1261016"/>
          </a:xfrm>
          <a:prstGeom prst="rect">
            <a:avLst/>
          </a:prstGeom>
        </p:spPr>
      </p:pic>
      <p:grpSp>
        <p:nvGrpSpPr>
          <p:cNvPr id="33" name="Group 3">
            <a:extLst>
              <a:ext uri="{FF2B5EF4-FFF2-40B4-BE49-F238E27FC236}">
                <a16:creationId xmlns:a16="http://schemas.microsoft.com/office/drawing/2014/main" id="{F8CBA916-AAB6-4E15-A910-B50761C192D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81899" y="4715064"/>
            <a:ext cx="9791699" cy="1191522"/>
            <a:chOff x="-22033" y="-812882"/>
            <a:chExt cx="12289910" cy="2387894"/>
          </a:xfrm>
        </p:grpSpPr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AE7CDD9C-6BA2-4046-8A63-65645BE6E3B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-22033" y="-812882"/>
              <a:ext cx="12289910" cy="2387894"/>
            </a:xfrm>
            <a:custGeom>
              <a:avLst/>
              <a:gdLst/>
              <a:ahLst/>
              <a:cxnLst/>
              <a:rect l="l" t="t" r="r" b="b"/>
              <a:pathLst>
                <a:path w="12289910" h="2387894">
                  <a:moveTo>
                    <a:pt x="0" y="0"/>
                  </a:moveTo>
                  <a:lnTo>
                    <a:pt x="0" y="2387894"/>
                  </a:lnTo>
                  <a:lnTo>
                    <a:pt x="12289910" y="2387894"/>
                  </a:lnTo>
                  <a:lnTo>
                    <a:pt x="12289910" y="0"/>
                  </a:lnTo>
                  <a:lnTo>
                    <a:pt x="0" y="0"/>
                  </a:lnTo>
                  <a:close/>
                  <a:moveTo>
                    <a:pt x="12228950" y="2326934"/>
                  </a:moveTo>
                  <a:lnTo>
                    <a:pt x="59690" y="2326934"/>
                  </a:lnTo>
                  <a:lnTo>
                    <a:pt x="59690" y="59690"/>
                  </a:lnTo>
                  <a:lnTo>
                    <a:pt x="12228950" y="59690"/>
                  </a:lnTo>
                  <a:lnTo>
                    <a:pt x="12228950" y="2326934"/>
                  </a:lnTo>
                  <a:close/>
                </a:path>
              </a:pathLst>
            </a:custGeom>
            <a:solidFill>
              <a:srgbClr val="C7D0D8"/>
            </a:solid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40" name="Group 2">
            <a:extLst>
              <a:ext uri="{FF2B5EF4-FFF2-40B4-BE49-F238E27FC236}">
                <a16:creationId xmlns:a16="http://schemas.microsoft.com/office/drawing/2014/main" id="{11591B65-D1CB-4A7A-BDC7-A36ED6003F4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67892" y="6225954"/>
            <a:ext cx="9791699" cy="1508347"/>
            <a:chOff x="-99771" y="-1306981"/>
            <a:chExt cx="7325890" cy="1423399"/>
          </a:xfrm>
        </p:grpSpPr>
        <p:grpSp>
          <p:nvGrpSpPr>
            <p:cNvPr id="41" name="Group 3">
              <a:extLst>
                <a:ext uri="{FF2B5EF4-FFF2-40B4-BE49-F238E27FC236}">
                  <a16:creationId xmlns:a16="http://schemas.microsoft.com/office/drawing/2014/main" id="{544C2242-7F36-46E0-BB4F-ED71AE9452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99771" y="-1306981"/>
              <a:ext cx="7325890" cy="1423399"/>
              <a:chOff x="-167375" y="-2192593"/>
              <a:chExt cx="12289910" cy="2387894"/>
            </a:xfrm>
          </p:grpSpPr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872C37E5-3CA0-495B-BCC0-3EB416AFD68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67375" y="-2192593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B4D11371-0D5C-4D17-95B8-BA9BF9FAC2B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24204" y="-1061439"/>
              <a:ext cx="6308767" cy="1105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Приготовление, оформление и подготовка к реализации холодных и горячих сладких блюд, десертов, напитков разнообразного ассортимента.</a:t>
              </a:r>
            </a:p>
          </p:txBody>
        </p:sp>
      </p:grpSp>
      <p:grpSp>
        <p:nvGrpSpPr>
          <p:cNvPr id="46" name="Group 2">
            <a:extLst>
              <a:ext uri="{FF2B5EF4-FFF2-40B4-BE49-F238E27FC236}">
                <a16:creationId xmlns:a16="http://schemas.microsoft.com/office/drawing/2014/main" id="{7E51FBBF-9FEF-45EC-90F9-20927969D48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81901" y="3282811"/>
            <a:ext cx="9791699" cy="1191521"/>
            <a:chOff x="0" y="-276285"/>
            <a:chExt cx="7325890" cy="1423399"/>
          </a:xfrm>
        </p:grpSpPr>
        <p:grpSp>
          <p:nvGrpSpPr>
            <p:cNvPr id="51" name="Group 3">
              <a:extLst>
                <a:ext uri="{FF2B5EF4-FFF2-40B4-BE49-F238E27FC236}">
                  <a16:creationId xmlns:a16="http://schemas.microsoft.com/office/drawing/2014/main" id="{96044132-9FC8-4B3E-8FFC-5E34C132CA9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-276285"/>
              <a:ext cx="7325890" cy="1423399"/>
              <a:chOff x="0" y="-463496"/>
              <a:chExt cx="12289910" cy="2387894"/>
            </a:xfrm>
          </p:grpSpPr>
          <p:sp>
            <p:nvSpPr>
              <p:cNvPr id="53" name="Freeform 4">
                <a:extLst>
                  <a:ext uri="{FF2B5EF4-FFF2-40B4-BE49-F238E27FC236}">
                    <a16:creationId xmlns:a16="http://schemas.microsoft.com/office/drawing/2014/main" id="{79992274-E715-471B-8F2A-4D7E7BE7C36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0" y="-463496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2" name="TextBox 5">
              <a:extLst>
                <a:ext uri="{FF2B5EF4-FFF2-40B4-BE49-F238E27FC236}">
                  <a16:creationId xmlns:a16="http://schemas.microsoft.com/office/drawing/2014/main" id="{8395BDB1-1B31-494B-95AC-08BFEADFFF6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51717" y="-177103"/>
              <a:ext cx="6308767" cy="121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2075" lvl="5" indent="263525"/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Приготовление, оформление и подготовка к реализации горячих блюд, кулинарных изделий, закусок разнообразного ассортимента</a:t>
              </a:r>
            </a:p>
          </p:txBody>
        </p:sp>
      </p:grpSp>
      <p:grpSp>
        <p:nvGrpSpPr>
          <p:cNvPr id="57" name="Group 2">
            <a:extLst>
              <a:ext uri="{FF2B5EF4-FFF2-40B4-BE49-F238E27FC236}">
                <a16:creationId xmlns:a16="http://schemas.microsoft.com/office/drawing/2014/main" id="{7F033E14-FF0F-4277-8F1F-37FF4BD9650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552790" y="8014602"/>
            <a:ext cx="9791699" cy="1472298"/>
            <a:chOff x="-99771" y="-1388964"/>
            <a:chExt cx="7325890" cy="1436891"/>
          </a:xfrm>
        </p:grpSpPr>
        <p:grpSp>
          <p:nvGrpSpPr>
            <p:cNvPr id="58" name="Group 3">
              <a:extLst>
                <a:ext uri="{FF2B5EF4-FFF2-40B4-BE49-F238E27FC236}">
                  <a16:creationId xmlns:a16="http://schemas.microsoft.com/office/drawing/2014/main" id="{2BCC9A69-DAA6-40D3-AC42-E73FAD25063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-99771" y="-1388964"/>
              <a:ext cx="7325890" cy="1423399"/>
              <a:chOff x="-167375" y="-2330127"/>
              <a:chExt cx="12289910" cy="2387894"/>
            </a:xfrm>
          </p:grpSpPr>
          <p:sp>
            <p:nvSpPr>
              <p:cNvPr id="60" name="Freeform 4">
                <a:extLst>
                  <a:ext uri="{FF2B5EF4-FFF2-40B4-BE49-F238E27FC236}">
                    <a16:creationId xmlns:a16="http://schemas.microsoft.com/office/drawing/2014/main" id="{666183E9-BB3B-45AF-BA20-C7D6640CC97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-167375" y="-2330127"/>
                <a:ext cx="12289910" cy="2387894"/>
              </a:xfrm>
              <a:custGeom>
                <a:avLst/>
                <a:gdLst/>
                <a:ahLst/>
                <a:cxnLst/>
                <a:rect l="l" t="t" r="r" b="b"/>
                <a:pathLst>
                  <a:path w="12289910" h="2387894">
                    <a:moveTo>
                      <a:pt x="0" y="0"/>
                    </a:moveTo>
                    <a:lnTo>
                      <a:pt x="0" y="2387894"/>
                    </a:lnTo>
                    <a:lnTo>
                      <a:pt x="12289910" y="2387894"/>
                    </a:lnTo>
                    <a:lnTo>
                      <a:pt x="12289910" y="0"/>
                    </a:lnTo>
                    <a:lnTo>
                      <a:pt x="0" y="0"/>
                    </a:lnTo>
                    <a:close/>
                    <a:moveTo>
                      <a:pt x="12228950" y="2326934"/>
                    </a:moveTo>
                    <a:lnTo>
                      <a:pt x="59690" y="2326934"/>
                    </a:lnTo>
                    <a:lnTo>
                      <a:pt x="59690" y="59690"/>
                    </a:lnTo>
                    <a:lnTo>
                      <a:pt x="12228950" y="59690"/>
                    </a:lnTo>
                    <a:lnTo>
                      <a:pt x="12228950" y="2326934"/>
                    </a:lnTo>
                    <a:close/>
                  </a:path>
                </a:pathLst>
              </a:custGeom>
              <a:solidFill>
                <a:srgbClr val="C7D0D8"/>
              </a:solidFill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9" name="TextBox 5">
              <a:extLst>
                <a:ext uri="{FF2B5EF4-FFF2-40B4-BE49-F238E27FC236}">
                  <a16:creationId xmlns:a16="http://schemas.microsoft.com/office/drawing/2014/main" id="{1BB3933D-CC8B-4762-8337-9C785F34DBA6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35034" y="-1115763"/>
              <a:ext cx="6308767" cy="11636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2200" dirty="0">
                  <a:solidFill>
                    <a:schemeClr val="bg1"/>
                  </a:solidFill>
                  <a:latin typeface="Clear Sans Medium" panose="020B0604020202020204" charset="0"/>
                  <a:ea typeface="+mj-ea"/>
                  <a:cs typeface="Clear Sans Medium" panose="020B0604020202020204" charset="0"/>
                </a:rPr>
                <a:t>Приготовление, оформление и подготовка к реализации хлебобулочных, мучных кондитерских изделий разнообразного ассортимента</a:t>
              </a:r>
            </a:p>
          </p:txBody>
        </p:sp>
      </p:grp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05972" y="876112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02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AC619D4-7190-4C4B-B9A2-7DF535245C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4"/>
          <a:srcRect t="11631" b="5246"/>
          <a:stretch/>
        </p:blipFill>
        <p:spPr>
          <a:xfrm>
            <a:off x="-300038" y="2666860"/>
            <a:ext cx="7395928" cy="3639208"/>
          </a:xfrm>
          <a:prstGeom prst="rect">
            <a:avLst/>
          </a:prstGeom>
        </p:spPr>
      </p:pic>
      <p:sp>
        <p:nvSpPr>
          <p:cNvPr id="36" name="TextBox 5">
            <a:extLst>
              <a:ext uri="{FF2B5EF4-FFF2-40B4-BE49-F238E27FC236}">
                <a16:creationId xmlns:a16="http://schemas.microsoft.com/office/drawing/2014/main" id="{62EEAA72-ADFF-4C5C-AA53-4F8F8A65F74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39480" y="4983295"/>
            <a:ext cx="8432224" cy="677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075" lvl="5" indent="263525" algn="just"/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Приготовление и подготовка к реализации полуфабрикатов для блюд, кулинарных изделий разнообразного ассортимента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279F072E-2A85-4B7C-9334-86E04DE2567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19319" y="1824799"/>
            <a:ext cx="8842906" cy="1015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2075" lvl="5" indent="263525"/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Приготовление, оформление и подготовка к реализации холодных блюд, кулинарных изделий, закусок разнообразного ассортимента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F88126-AEA7-402A-932C-45CD506F67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76D978-89B1-4602-A8DC-7277A024EF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4762" t="11773"/>
          <a:stretch/>
        </p:blipFill>
        <p:spPr>
          <a:xfrm rot="10800000">
            <a:off x="12338488" y="530520"/>
            <a:ext cx="5967224" cy="9709322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3C520339-9AFC-494A-BA63-57F17F6325E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583698" y="2158616"/>
            <a:ext cx="565485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400" marR="10160" algn="just" defTabSz="1828755">
              <a:spcBef>
                <a:spcPts val="11"/>
              </a:spcBef>
              <a:tabLst>
                <a:tab pos="5173851" algn="l"/>
              </a:tabLst>
            </a:pPr>
            <a:r>
              <a:rPr lang="ru-RU" sz="32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Основные дисциплины: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022FC52D-1349-4763-9F86-356249CDD4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906002" y="2182231"/>
            <a:ext cx="6248398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400" marR="10160" algn="just" defTabSz="1828755">
              <a:spcBef>
                <a:spcPts val="11"/>
              </a:spcBef>
              <a:tabLst>
                <a:tab pos="5173851" algn="l"/>
              </a:tabLst>
            </a:pPr>
            <a:r>
              <a:rPr lang="ru-RU" sz="32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Дополнительное образование: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686F058-9325-46C4-A920-4D9AE81A51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191535" y="1199564"/>
            <a:ext cx="1976823" cy="115824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3D6961-3AB6-4A22-9A20-356E361B60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5615" y="504113"/>
            <a:ext cx="1450421" cy="2538236"/>
          </a:xfrm>
          <a:prstGeom prst="rect">
            <a:avLst/>
          </a:prstGeom>
        </p:spPr>
      </p:pic>
      <p:sp>
        <p:nvSpPr>
          <p:cNvPr id="23" name="Freeform 7">
            <a:extLst>
              <a:ext uri="{FF2B5EF4-FFF2-40B4-BE49-F238E27FC236}">
                <a16:creationId xmlns:a16="http://schemas.microsoft.com/office/drawing/2014/main" id="{A0F83558-5B53-4CE4-9019-8647E87D41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6200000">
            <a:off x="-294321" y="6830605"/>
            <a:ext cx="2607602" cy="2018960"/>
          </a:xfrm>
          <a:custGeom>
            <a:avLst/>
            <a:gdLst/>
            <a:ahLst/>
            <a:cxnLst/>
            <a:rect l="l" t="t" r="r" b="b"/>
            <a:pathLst>
              <a:path w="2607602" h="2604342">
                <a:moveTo>
                  <a:pt x="0" y="0"/>
                </a:moveTo>
                <a:lnTo>
                  <a:pt x="2607601" y="0"/>
                </a:lnTo>
                <a:lnTo>
                  <a:pt x="2607601" y="2604342"/>
                </a:lnTo>
                <a:lnTo>
                  <a:pt x="0" y="2604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994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27DEF037-A512-4746-AB2D-3472850F72A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53000" y="1158321"/>
            <a:ext cx="1442472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400" marR="10160" defTabSz="1828755">
              <a:spcBef>
                <a:spcPts val="11"/>
              </a:spcBef>
              <a:tabLst>
                <a:tab pos="5173851" algn="l"/>
              </a:tabLst>
            </a:pPr>
            <a:r>
              <a:rPr lang="ru-RU" sz="3600" dirty="0">
                <a:solidFill>
                  <a:prstClr val="white"/>
                </a:solidFill>
                <a:latin typeface="Clear Sans Medium" panose="020B0604020202020204" charset="0"/>
                <a:cs typeface="Clear Sans Medium" panose="020B0604020202020204" charset="0"/>
              </a:rPr>
              <a:t>ЧТО ИЗУЧАЕТ </a:t>
            </a:r>
            <a:r>
              <a:rPr lang="ru-RU" sz="36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ПОВАР, КОНДИТЕР</a:t>
            </a:r>
            <a:endParaRPr lang="ru-RU" sz="3600" dirty="0">
              <a:solidFill>
                <a:prstClr val="white"/>
              </a:solidFill>
              <a:latin typeface="Clear Sans Medium" panose="020B0604020202020204" charset="0"/>
              <a:cs typeface="Clear Sans Medium" panose="020B060402020202020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314CA94-BB13-4A99-838A-9B29E8A8A1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895600" y="3023299"/>
            <a:ext cx="5795769" cy="612058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ru-RU" sz="27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1796D3-9C16-420C-9780-9121059C52F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077186" y="3498269"/>
            <a:ext cx="543259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Основы микробиологии, физиологии питания, санитарии и гигиены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Основы товароведения продовольственных товаров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Техническое оснащение и организация рабочего места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Основы калькуляции и учета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Приготовление полуфабрикатов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Приготовление и оформление горячих блюд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Приготовление холодных блюд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Приготовление сладких блюд и десертов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Приготовление хлебобулочных и кондитерских изделий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655F2E-AD3C-4AB2-84FF-451AC858101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52681" y="3023299"/>
            <a:ext cx="4648200" cy="28815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EDBA34B-58B0-4C4D-9534-20BC7A26DF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39400" y="6247170"/>
            <a:ext cx="4661481" cy="288150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3F24576-8AF5-4CA5-A387-7777EE2C74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52681" y="4036993"/>
            <a:ext cx="4648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Рабочая профессия «Пекарь»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EFD3815-96B2-4FC9-938C-1AAF705E0A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452681" y="6995426"/>
            <a:ext cx="46481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Рабочая 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профессия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«Официант»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152912A-ED6A-44A7-97EE-A7BE5240F0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17082530" y="8572500"/>
            <a:ext cx="900670" cy="1581664"/>
          </a:xfrm>
          <a:prstGeom prst="rect">
            <a:avLst/>
          </a:prstGeom>
        </p:spPr>
      </p:pic>
      <p:sp>
        <p:nvSpPr>
          <p:cNvPr id="16" name="TextBox 19">
            <a:extLst>
              <a:ext uri="{FF2B5EF4-FFF2-40B4-BE49-F238E27FC236}">
                <a16:creationId xmlns:a16="http://schemas.microsoft.com/office/drawing/2014/main" id="{4F459D72-B5A0-4A55-A2B1-C99FD68DB7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527006" y="9143886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3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50319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992A2194-7D9E-4108-9230-3BF9C705C853}"/>
              </a:ext>
            </a:extLst>
          </p:cNvPr>
          <p:cNvGraphicFramePr>
            <a:graphicFrameLocks noGrp="1" noDrilldown="1" noChangeAspect="1" noMove="1" noResize="1"/>
          </p:cNvGraphicFramePr>
          <p:nvPr>
            <p:extLst>
              <p:ext uri="{D42A27DB-BD31-4B8C-83A1-F6EECF244321}">
                <p14:modId xmlns:p14="http://schemas.microsoft.com/office/powerpoint/2010/main" val="4261150838"/>
              </p:ext>
            </p:extLst>
          </p:nvPr>
        </p:nvGraphicFramePr>
        <p:xfrm>
          <a:off x="-152400" y="-85725"/>
          <a:ext cx="18643602" cy="1048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orelDRAW" r:id="rId3" imgW="10508486" imgH="7483792" progId="CorelDraw.Graphic.24">
                  <p:embed/>
                </p:oleObj>
              </mc:Choice>
              <mc:Fallback>
                <p:oleObj name="CorelDRAW" r:id="rId3" imgW="10508486" imgH="7483792" progId="CorelDraw.Graphic.2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52400" y="-85725"/>
                        <a:ext cx="18643602" cy="10487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46745D5-1226-4447-B618-FC283EED0A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50411" y="1109438"/>
            <a:ext cx="1111159" cy="194795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A262E79-93D0-4300-81A6-1B9A9ADC7E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b="46091"/>
          <a:stretch/>
        </p:blipFill>
        <p:spPr>
          <a:xfrm>
            <a:off x="10693617" y="8824913"/>
            <a:ext cx="2933700" cy="157638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FF8C9BD-6F82-41DA-AB27-A7B5CF2F32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0143" y="-533307"/>
            <a:ext cx="8731250" cy="8597806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44945" y="7572575"/>
            <a:ext cx="562474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Clear Sans "/>
                <a:ea typeface="+mj-ea"/>
                <a:cs typeface="Clear Sans Medium" panose="020B0604020202020204" charset="0"/>
              </a:rPr>
              <a:t>Выпускники профессии Повар, кондитер могут работать в туризме и сфере услуг </a:t>
            </a:r>
          </a:p>
        </p:txBody>
      </p:sp>
      <p:sp>
        <p:nvSpPr>
          <p:cNvPr id="19" name="TextBox 19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5216293" y="1858383"/>
            <a:ext cx="1760994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404"/>
              </a:lnSpc>
              <a:spcBef>
                <a:spcPct val="0"/>
              </a:spcBef>
            </a:pPr>
            <a:r>
              <a:rPr lang="en-US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/ 0</a:t>
            </a:r>
            <a:r>
              <a:rPr lang="ru-RU" sz="3670" b="1" spc="-348" dirty="0">
                <a:solidFill>
                  <a:srgbClr val="FFFFFF"/>
                </a:solidFill>
                <a:latin typeface="Clear Sans Medium"/>
                <a:ea typeface="Clear Sans Medium"/>
                <a:cs typeface="Clear Sans Medium"/>
                <a:sym typeface="Clear Sans Medium"/>
              </a:rPr>
              <a:t>4</a:t>
            </a:r>
            <a:endParaRPr lang="en-US" sz="3670" b="1" spc="-348" dirty="0">
              <a:solidFill>
                <a:srgbClr val="FFFFFF"/>
              </a:solidFill>
              <a:latin typeface="Clear Sans Medium"/>
              <a:ea typeface="Clear Sans Medium"/>
              <a:cs typeface="Clear Sans Medium"/>
              <a:sym typeface="Clear Sans Medium"/>
            </a:endParaRP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07D3D1E4-C65E-4262-B679-7D1E3710206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721611" y="967241"/>
            <a:ext cx="986557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6933" marR="6773" defTabSz="1219170">
              <a:spcBef>
                <a:spcPts val="7"/>
              </a:spcBef>
              <a:tabLst>
                <a:tab pos="3449234" algn="l"/>
              </a:tabLst>
            </a:pPr>
            <a:r>
              <a:rPr lang="ru-RU" sz="40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ГДЕ НУЖЕН ПОВАР, КОНДИТЕР?</a:t>
            </a:r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1CED863A-3B5D-4D21-969F-3F911A54D8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1218332" y="-85726"/>
            <a:ext cx="1791567" cy="805709"/>
          </a:xfrm>
          <a:custGeom>
            <a:avLst/>
            <a:gdLst/>
            <a:ahLst/>
            <a:cxnLst/>
            <a:rect l="l" t="t" r="r" b="b"/>
            <a:pathLst>
              <a:path w="1791567" h="1498198">
                <a:moveTo>
                  <a:pt x="1791567" y="0"/>
                </a:moveTo>
                <a:lnTo>
                  <a:pt x="0" y="0"/>
                </a:lnTo>
                <a:lnTo>
                  <a:pt x="0" y="1498198"/>
                </a:lnTo>
                <a:lnTo>
                  <a:pt x="1791567" y="1498198"/>
                </a:lnTo>
                <a:lnTo>
                  <a:pt x="1791567" y="0"/>
                </a:lnTo>
                <a:close/>
              </a:path>
            </a:pathLst>
          </a:custGeom>
          <a:blipFill>
            <a:blip r:embed="rId10"/>
            <a:stretch>
              <a:fillRect t="-8594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0" name="Freeform 14">
            <a:extLst>
              <a:ext uri="{FF2B5EF4-FFF2-40B4-BE49-F238E27FC236}">
                <a16:creationId xmlns:a16="http://schemas.microsoft.com/office/drawing/2014/main" id="{004C10C7-A5C7-467A-83BA-1787D4D76A2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18630989">
            <a:off x="11586557" y="7518211"/>
            <a:ext cx="2001258" cy="3338800"/>
          </a:xfrm>
          <a:custGeom>
            <a:avLst/>
            <a:gdLst>
              <a:gd name="connsiteX0" fmla="*/ 0 w 3791521"/>
              <a:gd name="connsiteY0" fmla="*/ 0 h 6352457"/>
              <a:gd name="connsiteX1" fmla="*/ 3791522 w 3791521"/>
              <a:gd name="connsiteY1" fmla="*/ 0 h 6352457"/>
              <a:gd name="connsiteX2" fmla="*/ 3791522 w 3791521"/>
              <a:gd name="connsiteY2" fmla="*/ 6266980 h 6352457"/>
              <a:gd name="connsiteX3" fmla="*/ 929432 w 3791521"/>
              <a:gd name="connsiteY3" fmla="*/ 6349165 h 6352457"/>
              <a:gd name="connsiteX4" fmla="*/ 0 w 3791521"/>
              <a:gd name="connsiteY4" fmla="*/ 6266980 h 6352457"/>
              <a:gd name="connsiteX5" fmla="*/ 0 w 3791521"/>
              <a:gd name="connsiteY5" fmla="*/ 0 h 6352457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0 w 3791523"/>
              <a:gd name="connsiteY4" fmla="*/ 6266980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68141 w 3791521"/>
              <a:gd name="connsiteY4" fmla="*/ 4309740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421793 h 6325588"/>
              <a:gd name="connsiteX5" fmla="*/ 0 w 3791523"/>
              <a:gd name="connsiteY5" fmla="*/ 0 h 6325588"/>
              <a:gd name="connsiteX0" fmla="*/ 0 w 3791521"/>
              <a:gd name="connsiteY0" fmla="*/ 0 h 6325590"/>
              <a:gd name="connsiteX1" fmla="*/ 3791522 w 3791521"/>
              <a:gd name="connsiteY1" fmla="*/ 0 h 6325590"/>
              <a:gd name="connsiteX2" fmla="*/ 3791522 w 3791521"/>
              <a:gd name="connsiteY2" fmla="*/ 6266980 h 6325590"/>
              <a:gd name="connsiteX3" fmla="*/ 1665432 w 3791521"/>
              <a:gd name="connsiteY3" fmla="*/ 6321547 h 6325590"/>
              <a:gd name="connsiteX4" fmla="*/ 86617 w 3791521"/>
              <a:gd name="connsiteY4" fmla="*/ 4396348 h 6325590"/>
              <a:gd name="connsiteX5" fmla="*/ 0 w 3791521"/>
              <a:gd name="connsiteY5" fmla="*/ 0 h 6325590"/>
              <a:gd name="connsiteX0" fmla="*/ 0 w 3791523"/>
              <a:gd name="connsiteY0" fmla="*/ 0 h 6325588"/>
              <a:gd name="connsiteX1" fmla="*/ 3791522 w 3791523"/>
              <a:gd name="connsiteY1" fmla="*/ 0 h 6325588"/>
              <a:gd name="connsiteX2" fmla="*/ 3791522 w 3791523"/>
              <a:gd name="connsiteY2" fmla="*/ 6266980 h 6325588"/>
              <a:gd name="connsiteX3" fmla="*/ 1665432 w 3791523"/>
              <a:gd name="connsiteY3" fmla="*/ 6321547 h 6325588"/>
              <a:gd name="connsiteX4" fmla="*/ 86618 w 3791523"/>
              <a:gd name="connsiteY4" fmla="*/ 4525558 h 6325588"/>
              <a:gd name="connsiteX5" fmla="*/ 0 w 3791523"/>
              <a:gd name="connsiteY5" fmla="*/ 0 h 6325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1523" h="6325588">
                <a:moveTo>
                  <a:pt x="0" y="0"/>
                </a:moveTo>
                <a:lnTo>
                  <a:pt x="3791522" y="0"/>
                </a:lnTo>
                <a:lnTo>
                  <a:pt x="3791522" y="6266980"/>
                </a:lnTo>
                <a:cubicBezTo>
                  <a:pt x="3140306" y="6241322"/>
                  <a:pt x="2316648" y="6347205"/>
                  <a:pt x="1665432" y="6321547"/>
                </a:cubicBezTo>
                <a:lnTo>
                  <a:pt x="86618" y="452555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BD6FC8D3-EA71-4807-ACBB-84B03606A94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537918" y="3560438"/>
            <a:ext cx="74870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ru-RU" sz="24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Вертикальный рост: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Помощник повара или кондитера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Повар или кондитер 2, 3, 4, 5, 6 разряда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Старший повар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Су-шеф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Шеф-повар 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Бренд-шеф-повар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dirty="0">
                <a:solidFill>
                  <a:srgbClr val="FFFFFF"/>
                </a:solidFill>
                <a:latin typeface="Clear Sans Medium" panose="020B0604020202020204" charset="0"/>
                <a:cs typeface="Clear Sans Medium" panose="020B0604020202020204" charset="0"/>
              </a:rPr>
              <a:t>Открытие собственного ресторанного бизнеса 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4E65C8-E70C-4A35-9489-697805CE80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24800" y="3498974"/>
            <a:ext cx="9791699" cy="4311526"/>
          </a:xfrm>
          <a:prstGeom prst="rect">
            <a:avLst/>
          </a:prstGeom>
          <a:noFill/>
          <a:ln>
            <a:solidFill>
              <a:srgbClr val="C7D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1D84AE-F4A9-4058-A2D9-018458B733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269691" y="1866900"/>
            <a:ext cx="8336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lvl="5" indent="263525"/>
            <a:r>
              <a:rPr lang="ru-RU" i="1" dirty="0">
                <a:solidFill>
                  <a:schemeClr val="bg1"/>
                </a:solidFill>
                <a:latin typeface="Clear Sans" panose="020B0604020202020204" charset="0"/>
                <a:ea typeface="Tahoma" panose="020B0604030504040204" pitchFamily="34" charset="0"/>
                <a:cs typeface="Clear Sans" panose="020B0604020202020204" charset="0"/>
              </a:rPr>
              <a:t>Выпускники по профессии Повар, кондитер работают в различных заведениях общественного питания: рестораны, кафе, гостиницы </a:t>
            </a:r>
          </a:p>
          <a:p>
            <a:pPr marL="0" lvl="4" indent="-101600"/>
            <a:r>
              <a:rPr lang="ru-RU" i="1" dirty="0">
                <a:solidFill>
                  <a:schemeClr val="bg1"/>
                </a:solidFill>
                <a:latin typeface="Clear Sans" panose="020B0604020202020204" charset="0"/>
                <a:ea typeface="Tahoma" panose="020B0604030504040204" pitchFamily="34" charset="0"/>
                <a:cs typeface="Clear Sans" panose="020B0604020202020204" charset="0"/>
              </a:rPr>
              <a:t>и курорты, бары и пабы, кейтеринг, кондитерские магазины, пекарни, собственный бизнес, кулинарные шоу и медиа</a:t>
            </a:r>
            <a:endParaRPr lang="ru-RU" b="1" dirty="0">
              <a:solidFill>
                <a:schemeClr val="bg1"/>
              </a:solidFill>
              <a:latin typeface="Montserrat" pitchFamily="2" charset="0"/>
              <a:ea typeface="+mj-ea"/>
              <a:cs typeface="+mj-cs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1B15433-5B0A-4F02-98ED-24F5C8F997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5634" y="2663921"/>
            <a:ext cx="7068513" cy="402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44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488E9C2F-CABD-4AD9-8E14-44BD3ACCF4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22861"/>
            <a:ext cx="18295551" cy="1032286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CF5A200-7271-4F74-8A10-D6342CC58C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82" t="6126" r="50424" b="-4066"/>
          <a:stretch/>
        </p:blipFill>
        <p:spPr>
          <a:xfrm rot="10800000">
            <a:off x="-1" y="-686388"/>
            <a:ext cx="4977000" cy="10973388"/>
          </a:xfrm>
          <a:prstGeom prst="rect">
            <a:avLst/>
          </a:prstGeom>
        </p:spPr>
      </p:pic>
      <p:sp>
        <p:nvSpPr>
          <p:cNvPr id="5" name="TextBox 5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00601" y="3672384"/>
            <a:ext cx="11346935" cy="43474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Сеть ресторанов </a:t>
            </a:r>
            <a:r>
              <a:rPr lang="en-US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LDGR (Riso, Salt.birsto, Sherlock Holmes, </a:t>
            </a: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Чарли, Моррис, Дублин, Китчен, Камчатка, Разжигатели, Тонэ, </a:t>
            </a:r>
            <a:r>
              <a:rPr lang="en-US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BRandICE, </a:t>
            </a: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Фиеста Пицца, Дэдико) 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Пекарня-кондитерская  Брауни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Кулинария Пышка</a:t>
            </a: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chemeClr val="bg1"/>
                </a:solidFill>
                <a:latin typeface="Clear Sans Medium" panose="020B0604020202020204" charset="0"/>
                <a:ea typeface="+mj-ea"/>
                <a:cs typeface="Clear Sans Medium" panose="020B0604020202020204" charset="0"/>
              </a:rPr>
              <a:t>Buffet Cafe</a:t>
            </a: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169779" y="0"/>
            <a:ext cx="4571780" cy="1733037"/>
          </a:xfrm>
          <a:custGeom>
            <a:avLst/>
            <a:gdLst/>
            <a:ahLst/>
            <a:cxnLst/>
            <a:rect l="l" t="t" r="r" b="b"/>
            <a:pathLst>
              <a:path w="6521313" h="6097428">
                <a:moveTo>
                  <a:pt x="0" y="0"/>
                </a:moveTo>
                <a:lnTo>
                  <a:pt x="6521313" y="0"/>
                </a:lnTo>
                <a:lnTo>
                  <a:pt x="6521313" y="6097428"/>
                </a:lnTo>
                <a:lnTo>
                  <a:pt x="0" y="60974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5807" b="2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748256" y="9464105"/>
            <a:ext cx="1647988" cy="835896"/>
          </a:xfrm>
          <a:custGeom>
            <a:avLst/>
            <a:gdLst/>
            <a:ahLst/>
            <a:cxnLst/>
            <a:rect l="l" t="t" r="r" b="b"/>
            <a:pathLst>
              <a:path w="2378787" h="1989261">
                <a:moveTo>
                  <a:pt x="0" y="0"/>
                </a:moveTo>
                <a:lnTo>
                  <a:pt x="2378787" y="0"/>
                </a:lnTo>
                <a:lnTo>
                  <a:pt x="2378787" y="1989261"/>
                </a:lnTo>
                <a:lnTo>
                  <a:pt x="0" y="1989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648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66872741-ED91-40F7-9DDF-69A602F8D46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00601" y="2118836"/>
            <a:ext cx="1266214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/>
            <a:r>
              <a:rPr lang="ru-RU" sz="4800" b="1" spc="-9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lear Sans Medium"/>
              </a:rPr>
              <a:t>Производственная практика</a:t>
            </a:r>
            <a:endParaRPr lang="en-US" sz="4800" b="1" spc="-9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lear Sans Medium"/>
            </a:endParaRPr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4038600" y="3269093"/>
            <a:ext cx="14249400" cy="5128192"/>
            <a:chOff x="0" y="0"/>
            <a:chExt cx="43459784" cy="2833107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459784" cy="28331077"/>
            </a:xfrm>
            <a:custGeom>
              <a:avLst/>
              <a:gdLst/>
              <a:ahLst/>
              <a:cxnLst/>
              <a:rect l="l" t="t" r="r" b="b"/>
              <a:pathLst>
                <a:path w="43459784" h="28331077">
                  <a:moveTo>
                    <a:pt x="0" y="0"/>
                  </a:moveTo>
                  <a:lnTo>
                    <a:pt x="0" y="28331077"/>
                  </a:lnTo>
                  <a:lnTo>
                    <a:pt x="43459784" y="28331077"/>
                  </a:lnTo>
                  <a:lnTo>
                    <a:pt x="43459784" y="0"/>
                  </a:lnTo>
                  <a:lnTo>
                    <a:pt x="0" y="0"/>
                  </a:lnTo>
                  <a:close/>
                  <a:moveTo>
                    <a:pt x="43398824" y="28270116"/>
                  </a:moveTo>
                  <a:lnTo>
                    <a:pt x="59690" y="28270116"/>
                  </a:lnTo>
                  <a:lnTo>
                    <a:pt x="59690" y="59690"/>
                  </a:lnTo>
                  <a:lnTo>
                    <a:pt x="43398824" y="59690"/>
                  </a:lnTo>
                  <a:lnTo>
                    <a:pt x="43398824" y="282701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1D4A837-4BEA-4C53-94C9-061BED61D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343799" y="7777887"/>
            <a:ext cx="1118945" cy="19649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3902</TotalTime>
  <Words>413</Words>
  <Application>Microsoft Office PowerPoint</Application>
  <PresentationFormat>Произвольный</PresentationFormat>
  <Paragraphs>65</Paragraphs>
  <Slides>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8" baseType="lpstr">
      <vt:lpstr>Calibri</vt:lpstr>
      <vt:lpstr>Montserrat</vt:lpstr>
      <vt:lpstr>Tahoma</vt:lpstr>
      <vt:lpstr>Wingdings</vt:lpstr>
      <vt:lpstr>Arial</vt:lpstr>
      <vt:lpstr>Clear Sans Medium</vt:lpstr>
      <vt:lpstr>Clear Sans</vt:lpstr>
      <vt:lpstr>Clear Sans </vt:lpstr>
      <vt:lpstr>Calibri Light</vt:lpstr>
      <vt:lpstr>Office Theme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Черно-Белый Современный 3D Фильм Виртуальный Викторина Квиз Презентации</dc:title>
  <dc:creator>Тамербакова Регина Робертовна</dc:creator>
  <cp:lastModifiedBy>Тамербакова Регина Робертовна</cp:lastModifiedBy>
  <cp:revision>86</cp:revision>
  <dcterms:created xsi:type="dcterms:W3CDTF">2006-08-16T00:00:00Z</dcterms:created>
  <dcterms:modified xsi:type="dcterms:W3CDTF">2025-06-10T08:52:50Z</dcterms:modified>
  <dc:identifier>DAGnOMo6tPc</dc:identifier>
</cp:coreProperties>
</file>