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5" r:id="rId3"/>
    <p:sldId id="258" r:id="rId4"/>
    <p:sldId id="261" r:id="rId5"/>
    <p:sldId id="262" r:id="rId6"/>
    <p:sldId id="263" r:id="rId7"/>
    <p:sldId id="265" r:id="rId8"/>
    <p:sldId id="280" r:id="rId9"/>
    <p:sldId id="281" r:id="rId10"/>
    <p:sldId id="286" r:id="rId11"/>
    <p:sldId id="287" r:id="rId12"/>
    <p:sldId id="282" r:id="rId13"/>
    <p:sldId id="284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96" y="2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EAEEE-E622-44F5-B621-50A32EDA6B0E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3C1A3-B24A-4AAD-964A-8FF7EF933D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C1A3-B24A-4AAD-964A-8FF7EF933D9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47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C1A3-B24A-4AAD-964A-8FF7EF933D9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C1A3-B24A-4AAD-964A-8FF7EF933D9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0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C1A3-B24A-4AAD-964A-8FF7EF933D9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10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39552" y="1203598"/>
            <a:ext cx="7632848" cy="244827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Специальность</a:t>
            </a:r>
            <a:r>
              <a:rPr lang="en-US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Montserrat" panose="00000500000000000000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09.02.0</a:t>
            </a:r>
            <a:r>
              <a:rPr lang="en-US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7</a:t>
            </a:r>
            <a: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 «Информационные системы и программирование»</a:t>
            </a:r>
            <a:r>
              <a:rPr lang="en-US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Срок обучения </a:t>
            </a:r>
            <a: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3 года 10 месяцев</a:t>
            </a:r>
            <a:b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400" dirty="0">
                <a:solidFill>
                  <a:schemeClr val="bg1"/>
                </a:solidFill>
                <a:latin typeface="Montserrat" panose="00000500000000000000" pitchFamily="2" charset="-52"/>
              </a:rPr>
              <a:t>Квалификация</a:t>
            </a:r>
            <a: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программист / разработчик </a:t>
            </a:r>
            <a:b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r>
              <a:rPr lang="ru-RU" sz="2400" b="1" dirty="0" smtClean="0">
                <a:solidFill>
                  <a:schemeClr val="bg1"/>
                </a:solidFill>
                <a:latin typeface="Montserrat Black" panose="00000A00000000000000" pitchFamily="2" charset="-52"/>
              </a:rPr>
              <a:t>Веб </a:t>
            </a:r>
            <a: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  <a:t>и мультимедийных приложений</a:t>
            </a:r>
            <a:br>
              <a:rPr lang="ru-RU" sz="2400" b="1" dirty="0">
                <a:solidFill>
                  <a:schemeClr val="bg1"/>
                </a:solidFill>
                <a:latin typeface="Montserrat Black" panose="00000A00000000000000" pitchFamily="2" charset="-52"/>
              </a:rPr>
            </a:br>
            <a:endParaRPr lang="ru-RU" sz="2400" b="1" dirty="0">
              <a:solidFill>
                <a:schemeClr val="bg1"/>
              </a:solidFill>
              <a:latin typeface="Montserrat Black" panose="00000A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14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09"/>
            <a:ext cx="8219256" cy="65171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  <a:t>Мастерская «Разработка </a:t>
            </a:r>
            <a:r>
              <a:rPr lang="ru-RU" sz="2200" b="1" dirty="0" smtClean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  <a:t>мобильных приложений</a:t>
            </a:r>
            <a:r>
              <a:rPr lang="ru-RU" sz="22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  <a:t>»</a:t>
            </a: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16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рабочих мест. Лицензионное программное обеспечение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Подготовка обучающихся в соответствии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с ФГОС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 </a:t>
            </a: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Подготовка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и проведение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чемпионатов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  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Подготовка и проведение демонстрационных экзаменов</a:t>
            </a:r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1550"/>
            <a:ext cx="29575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9742"/>
            <a:ext cx="32432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787774"/>
            <a:ext cx="2469756" cy="191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940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1509"/>
            <a:ext cx="8219256" cy="65171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2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  <a:t>Мастерская «Разработка компьютерных игр и мультимедийных приложений»</a:t>
            </a:r>
            <a: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prstClr val="white"/>
                </a:solidFill>
                <a:latin typeface="Montserrat" panose="00000500000000000000" pitchFamily="2" charset="-52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13 рабочих мест. Лицензионное программное обеспечение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Подготовка обучающихся в соответствии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с ФГОС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 </a:t>
            </a: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800" b="1" dirty="0" smtClean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Подготовка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и проведение </a:t>
            </a:r>
            <a:r>
              <a:rPr lang="ru-RU" sz="1800" b="1" dirty="0" smtClean="0">
                <a:solidFill>
                  <a:srgbClr val="1F497D">
                    <a:lumMod val="75000"/>
                  </a:srgbClr>
                </a:solidFill>
                <a:latin typeface="Candara"/>
              </a:rPr>
              <a:t>чемпионатов</a:t>
            </a:r>
            <a:endParaRPr lang="ru-RU" sz="1800" b="1" dirty="0">
              <a:solidFill>
                <a:srgbClr val="1F497D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   </a:t>
            </a:r>
            <a:r>
              <a:rPr lang="ru-RU" sz="1800" b="1" dirty="0">
                <a:solidFill>
                  <a:srgbClr val="1F497D">
                    <a:lumMod val="75000"/>
                  </a:srgbClr>
                </a:solidFill>
                <a:latin typeface="Candara"/>
              </a:rPr>
              <a:t> Подготовка и проведение демонстрационных экзаменов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1154"/>
            <a:ext cx="2952328" cy="20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71550"/>
            <a:ext cx="29575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44" y="2887202"/>
            <a:ext cx="3515848" cy="196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9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Наши выпускники</a:t>
            </a:r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0440" y="1203598"/>
            <a:ext cx="8568952" cy="3744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Продолжение обучения –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УГНТУ, УГАТУ, БГУ, БГПУ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Места работы – </a:t>
            </a:r>
          </a:p>
          <a:p>
            <a:pPr marL="0" lvl="0" indent="0" algn="just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 	ОАО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Уфанет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», ОАО «Кристалл», ООО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Бэствэб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», ГК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АйТи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, </a:t>
            </a:r>
          </a:p>
          <a:p>
            <a:pPr marL="0" lvl="0" indent="0" algn="just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	АО «СКАД тех»,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BitFury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Software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, ООО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АйтиМонитор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», </a:t>
            </a:r>
          </a:p>
          <a:p>
            <a:pPr marL="0" lvl="0" indent="0" algn="just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	НПК «Прогресс»,  АНО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Техношкола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Звездный»,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ДомКлик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, </a:t>
            </a:r>
          </a:p>
          <a:p>
            <a:pPr marL="0" lvl="0" indent="0" algn="just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	ООО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Энергоси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», ООО «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Хуавэй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-Уфа», ФГБУ ФКП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Росреестр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, </a:t>
            </a:r>
          </a:p>
          <a:p>
            <a:pPr marL="0" lvl="0" indent="0" algn="just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	ООО «Сеть Связной»,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Ufatech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, ГБПОУ УКРТБ,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digital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агентства и т.д.</a:t>
            </a:r>
          </a:p>
          <a:p>
            <a:pPr marL="0" lvl="0" indent="0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Должности – </a:t>
            </a:r>
          </a:p>
          <a:p>
            <a:pPr marL="0" lvl="0" indent="0" algn="just">
              <a:buClr>
                <a:srgbClr val="B13F9A"/>
              </a:buClr>
              <a:buNone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	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программист, техник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- программист, инженер - программист, инженер -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тестировщик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web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- программист, 1С - программист, программист БД, разработчик ПО, преподаватель, системный архитектор, системный администратор,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контекстолог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337071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0440" y="1203598"/>
            <a:ext cx="8568952" cy="3744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Clr>
                <a:srgbClr val="B13F9A"/>
              </a:buCl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Montserrat Black"/>
            </a:endParaRPr>
          </a:p>
          <a:p>
            <a:pPr marL="0" lvl="0" indent="0" algn="ctr">
              <a:buClr>
                <a:srgbClr val="B13F9A"/>
              </a:buClr>
              <a:buNone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Montserrat Black"/>
            </a:endParaRPr>
          </a:p>
          <a:p>
            <a:pPr marL="0" lvl="0" indent="0" algn="ctr">
              <a:buClr>
                <a:srgbClr val="B13F9A"/>
              </a:buClr>
              <a:buNone/>
            </a:pP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Montserrat Black"/>
            </a:endParaRPr>
          </a:p>
          <a:p>
            <a:pPr marL="0" lvl="0" indent="0" algn="ctr">
              <a:buClr>
                <a:srgbClr val="B13F9A"/>
              </a:buCl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ХОТИТЕ БЫТЬ УСПЕШНЫМИ?</a:t>
            </a:r>
          </a:p>
          <a:p>
            <a:pPr marL="0" lvl="0" indent="0" algn="ctr">
              <a:buClr>
                <a:srgbClr val="B13F9A"/>
              </a:buCl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ПРИХОДИТЕ К НАМ УЧИТЬСЯ!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12429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23478"/>
            <a:ext cx="7776864" cy="43204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Montserrat Black"/>
              </a:rPr>
              <a:t>Формы итоговой аттестации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123594"/>
            <a:ext cx="8640960" cy="3744416"/>
          </a:xfrm>
        </p:spPr>
        <p:txBody>
          <a:bodyPr numCol="1">
            <a:normAutofit/>
          </a:bodyPr>
          <a:lstStyle/>
          <a:p>
            <a:pPr lvl="0" algn="l">
              <a:buClr>
                <a:srgbClr val="31B6FD"/>
              </a:buClr>
              <a:buSzPct val="100000"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Государственная итоговая аттестация осуществляется в форме сдачи демонстрационного экзамена и защиты выпускной квалификационной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(дипломной)р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Montserrat Black"/>
              </a:rPr>
              <a:t>аботы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tserrat Black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12792"/>
            <a:ext cx="3816424" cy="205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6276"/>
            <a:ext cx="3384376" cy="1660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76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92088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FFFF"/>
                </a:solidFill>
                <a:latin typeface="Montserrat Black"/>
              </a:rPr>
              <a:t>Перечень </a:t>
            </a:r>
            <a:r>
              <a:rPr lang="ru-RU" sz="1800" b="1" dirty="0">
                <a:solidFill>
                  <a:srgbClr val="FFFFFF"/>
                </a:solidFill>
                <a:latin typeface="Montserrat Black"/>
              </a:rPr>
              <a:t>ФГОС СПО по ТОП 50 перспективных </a:t>
            </a:r>
            <a:r>
              <a:rPr lang="ru-RU" sz="1800" b="1" dirty="0" smtClean="0">
                <a:solidFill>
                  <a:srgbClr val="FFFFFF"/>
                </a:solidFill>
                <a:latin typeface="Montserrat Black"/>
              </a:rPr>
              <a:t>профессий</a:t>
            </a:r>
            <a:endParaRPr lang="ru-RU" sz="18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1275606"/>
            <a:ext cx="8568952" cy="3456384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31590"/>
            <a:ext cx="25922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Приказом </a:t>
            </a:r>
            <a:r>
              <a:rPr lang="ru-RU" sz="16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Министерства труда и социальной защиты Российской Федерации № 831 от 02.11.2015 сформирован список 50-ти наиболее востребованных на рынке труда, новых и перспективных профессий, которые требуют среднего профессионального образования.</a:t>
            </a:r>
            <a:endParaRPr lang="ru-RU" sz="1600" dirty="0">
              <a:solidFill>
                <a:srgbClr val="C6E7FC">
                  <a:lumMod val="25000"/>
                </a:srgbClr>
              </a:solidFill>
              <a:latin typeface="Montserrat Black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771550"/>
            <a:ext cx="28083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  <a:latin typeface="Montserrat Black"/>
              </a:rPr>
              <a:t>1. </a:t>
            </a:r>
            <a:r>
              <a:rPr lang="ru-RU" sz="1100" dirty="0">
                <a:solidFill>
                  <a:prstClr val="black"/>
                </a:solidFill>
                <a:latin typeface="Montserrat Black"/>
              </a:rPr>
              <a:t> </a:t>
            </a:r>
            <a:r>
              <a:rPr lang="ru-RU" sz="1100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Автомеханик</a:t>
            </a: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/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2.   Администратор баз данных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3.   Графический дизайнер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4.   Косметолог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5.   Лаборант химического анализа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6.   Мастер декоративных работ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7.   Мастер столярно-плотницких работ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8.   Метролог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9.   Мехатроник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10. Мобильный робототехник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11. Наладчик-ремонтник промышленного оборудования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12. Оператор беспилотных летательных аппаратов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13. Оператор станков с программным управлением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14. Оптик-механик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15. Парикмахер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16. Плиточник-облицовщик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17. Повар-кондитер</a:t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18. </a:t>
            </a:r>
            <a:r>
              <a:rPr lang="ru-RU" sz="11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Программист</a:t>
            </a: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/>
            </a:r>
            <a:b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19. </a:t>
            </a:r>
            <a:r>
              <a:rPr lang="ru-RU" sz="11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Разработчик </a:t>
            </a:r>
            <a:r>
              <a:rPr lang="ru-RU" sz="11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Веб </a:t>
            </a:r>
            <a:r>
              <a:rPr lang="ru-RU" sz="11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и мультимедийных приложений</a:t>
            </a:r>
            <a:br>
              <a:rPr lang="ru-RU" sz="11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r>
              <a:rPr lang="ru-RU" sz="11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20. Сантехник</a:t>
            </a:r>
            <a:r>
              <a:rPr lang="ru-RU" sz="1200" dirty="0">
                <a:solidFill>
                  <a:prstClr val="black"/>
                </a:solidFill>
                <a:latin typeface="Montserrat Black"/>
              </a:rPr>
              <a:t/>
            </a:r>
            <a:br>
              <a:rPr lang="ru-RU" sz="1200" dirty="0">
                <a:solidFill>
                  <a:prstClr val="black"/>
                </a:solidFill>
                <a:latin typeface="Montserrat Black"/>
              </a:rPr>
            </a:br>
            <a:r>
              <a:rPr lang="ru-RU" sz="1000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......</a:t>
            </a:r>
            <a:endParaRPr lang="ru-RU" sz="1000" dirty="0"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79020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92088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3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Основные виды профессиональной деятельности</a:t>
            </a:r>
            <a:endParaRPr lang="ru-RU" sz="23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1275606"/>
            <a:ext cx="8568952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3159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5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Программист:</a:t>
            </a: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endParaRPr lang="en-US" sz="1500" b="1" dirty="0" smtClean="0">
              <a:solidFill>
                <a:srgbClr val="C6E7FC">
                  <a:lumMod val="25000"/>
                </a:srgbClr>
              </a:solidFill>
              <a:latin typeface="Montserrat Black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Разработка</a:t>
            </a:r>
            <a:r>
              <a:rPr lang="ru-RU" sz="1500" b="1" dirty="0" smtClean="0">
                <a:solidFill>
                  <a:srgbClr val="073E87"/>
                </a:solidFill>
                <a:latin typeface="Montserrat Black"/>
              </a:rPr>
              <a:t> </a:t>
            </a:r>
            <a:r>
              <a:rPr lang="ru-RU" sz="1500" b="1" dirty="0">
                <a:solidFill>
                  <a:srgbClr val="073E87"/>
                </a:solidFill>
                <a:latin typeface="Montserrat Black"/>
              </a:rPr>
              <a:t>модулей программного обеспечения для компьютерных систем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>
                <a:solidFill>
                  <a:srgbClr val="073E87"/>
                </a:solidFill>
                <a:latin typeface="Montserrat Black"/>
              </a:rPr>
              <a:t>Разработка, администрирование и защита баз данных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>
                <a:solidFill>
                  <a:srgbClr val="073E87"/>
                </a:solidFill>
                <a:latin typeface="Montserrat Black"/>
              </a:rPr>
              <a:t>Осуществление интеграции программных модулей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>
                <a:solidFill>
                  <a:srgbClr val="073E87"/>
                </a:solidFill>
                <a:latin typeface="Montserrat Black"/>
              </a:rPr>
              <a:t>Сопровождение и обслуживание программного обеспечения компьютерных </a:t>
            </a:r>
            <a:r>
              <a:rPr lang="ru-RU" sz="1500" b="1" dirty="0" smtClean="0">
                <a:solidFill>
                  <a:srgbClr val="073E87"/>
                </a:solidFill>
                <a:latin typeface="Montserrat Black"/>
              </a:rPr>
              <a:t>систем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500" b="1" dirty="0" smtClean="0">
              <a:solidFill>
                <a:srgbClr val="073E87"/>
              </a:solidFill>
              <a:latin typeface="Montserrat Black"/>
            </a:endParaRPr>
          </a:p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5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	Разработчик Веб </a:t>
            </a:r>
            <a:r>
              <a:rPr lang="ru-RU" sz="15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и мультимедийных </a:t>
            </a:r>
            <a:r>
              <a:rPr lang="ru-RU" sz="15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>приложений:</a:t>
            </a:r>
            <a:r>
              <a:rPr lang="ru-RU" sz="15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  <a:t/>
            </a:r>
            <a:br>
              <a:rPr lang="ru-RU" sz="1500" b="1" dirty="0">
                <a:solidFill>
                  <a:srgbClr val="C6E7FC">
                    <a:lumMod val="25000"/>
                  </a:srgbClr>
                </a:solidFill>
                <a:latin typeface="Montserrat Black"/>
              </a:rPr>
            </a:br>
            <a:endParaRPr lang="ru-RU" sz="1500" dirty="0" smtClean="0">
              <a:solidFill>
                <a:srgbClr val="073E87"/>
              </a:solidFill>
              <a:latin typeface="Montserrat Black"/>
            </a:endParaRPr>
          </a:p>
          <a:p>
            <a:pPr marL="1947863" lvl="4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 smtClean="0">
                <a:solidFill>
                  <a:srgbClr val="073E87"/>
                </a:solidFill>
                <a:latin typeface="Montserrat Black"/>
              </a:rPr>
              <a:t>Проектирование и разработка информационных систем</a:t>
            </a:r>
          </a:p>
          <a:p>
            <a:pPr marL="1947863" lvl="4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 smtClean="0">
                <a:solidFill>
                  <a:srgbClr val="073E87"/>
                </a:solidFill>
                <a:latin typeface="Montserrat Black"/>
              </a:rPr>
              <a:t>Разработка </a:t>
            </a:r>
            <a:r>
              <a:rPr lang="ru-RU" sz="1500" b="1" dirty="0">
                <a:solidFill>
                  <a:srgbClr val="073E87"/>
                </a:solidFill>
                <a:latin typeface="Montserrat Black"/>
              </a:rPr>
              <a:t>дизайна веб-приложений</a:t>
            </a:r>
          </a:p>
          <a:p>
            <a:pPr marL="1947863" lvl="4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500" b="1" dirty="0">
                <a:solidFill>
                  <a:srgbClr val="073E87"/>
                </a:solidFill>
                <a:latin typeface="Montserrat Black"/>
              </a:rPr>
              <a:t>Проектирование, разработка и оптимизация </a:t>
            </a:r>
            <a:r>
              <a:rPr lang="en-US" sz="1500" b="1" dirty="0" smtClean="0">
                <a:solidFill>
                  <a:srgbClr val="073E87"/>
                </a:solidFill>
                <a:latin typeface="Montserrat Black"/>
              </a:rPr>
              <a:t>web</a:t>
            </a:r>
            <a:r>
              <a:rPr lang="ru-RU" sz="1500" b="1" dirty="0" smtClean="0">
                <a:solidFill>
                  <a:srgbClr val="073E87"/>
                </a:solidFill>
                <a:latin typeface="Montserrat Black"/>
              </a:rPr>
              <a:t> - приложений</a:t>
            </a:r>
            <a:endParaRPr lang="ru-RU" sz="1500" b="1" dirty="0">
              <a:solidFill>
                <a:srgbClr val="073E87"/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358818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95486"/>
            <a:ext cx="77768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Montserrat Black"/>
              </a:rPr>
              <a:t>Изучаемые дисциплины и междисциплинарные курсы</a:t>
            </a:r>
            <a:endParaRPr lang="ru-RU" sz="2000" b="1" dirty="0">
              <a:solidFill>
                <a:schemeClr val="bg1"/>
              </a:solidFill>
              <a:latin typeface="Montserrat Black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36512" y="843558"/>
            <a:ext cx="9134792" cy="4032447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200" b="1" dirty="0" smtClean="0">
              <a:solidFill>
                <a:srgbClr val="073E87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200" b="1" dirty="0">
              <a:solidFill>
                <a:srgbClr val="073E87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200" b="1" dirty="0" smtClean="0">
              <a:solidFill>
                <a:srgbClr val="073E87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1200" b="1" dirty="0">
              <a:solidFill>
                <a:srgbClr val="073E87">
                  <a:lumMod val="75000"/>
                </a:srgbClr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200" b="1" dirty="0" smtClean="0">
                <a:solidFill>
                  <a:srgbClr val="073E87">
                    <a:lumMod val="75000"/>
                  </a:srgbClr>
                </a:solidFill>
                <a:latin typeface="Montserrat"/>
              </a:rPr>
              <a:t>Информатика </a:t>
            </a: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и ИКТ</a:t>
            </a:r>
          </a:p>
          <a:p>
            <a:pPr marL="576263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Операционные системы и среды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Информационные технологии (</a:t>
            </a:r>
            <a:r>
              <a:rPr lang="en-US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Web</a:t>
            </a: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-технологии, Мультимедийные технологии, Компьютерная графика)</a:t>
            </a:r>
          </a:p>
          <a:p>
            <a:pPr marL="576263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Основы алгоритмизации программирования </a:t>
            </a:r>
          </a:p>
          <a:p>
            <a:pPr marL="576263" lvl="1" indent="-274320" algn="ctr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"/>
              </a:rPr>
              <a:t>Компьютерные сети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843559"/>
            <a:ext cx="3168352" cy="401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200" b="1" dirty="0" smtClean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Программист:</a:t>
            </a:r>
            <a:endParaRPr lang="ru-RU" sz="1200" b="1" dirty="0">
              <a:solidFill>
                <a:srgbClr val="073E87">
                  <a:lumMod val="75000"/>
                </a:srgbClr>
              </a:solidFill>
              <a:latin typeface="Montserrat Black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endParaRPr lang="ru-RU" sz="1100" b="1" dirty="0">
              <a:solidFill>
                <a:srgbClr val="073E87">
                  <a:lumMod val="75000"/>
                </a:srgbClr>
              </a:solidFill>
              <a:latin typeface="Montserrat Black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Системное программирование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Разработка программных модулей</a:t>
            </a: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Поддержка и тестирование программных модулей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Разработка мобильных приложений</a:t>
            </a: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Технология разработки и защиты баз данных</a:t>
            </a: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Технология разработки программного обеспечения</a:t>
            </a:r>
          </a:p>
          <a:p>
            <a:pPr marL="576263" lvl="1" indent="-274320" algn="ct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Инструментальные средства разработки программного обеспечения</a:t>
            </a: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Математическое моделирование</a:t>
            </a:r>
          </a:p>
          <a:p>
            <a:pPr marL="274320" lvl="0" indent="-274320" algn="r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Внедрение и поддержка программного обеспечения компьютерных систем</a:t>
            </a: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100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Обеспечение качества функционирования компьютерных систем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771551"/>
            <a:ext cx="28083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1943" lvl="1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Разработчик </a:t>
            </a:r>
            <a:r>
              <a:rPr lang="ru-RU" sz="1200" b="1" dirty="0" smtClean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Веб </a:t>
            </a:r>
            <a:r>
              <a:rPr lang="ru-RU" sz="1200" b="1" dirty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и мультимедийных приложений</a:t>
            </a:r>
            <a:r>
              <a:rPr lang="ru-RU" sz="1200" b="1" dirty="0" smtClean="0">
                <a:solidFill>
                  <a:srgbClr val="073E87">
                    <a:lumMod val="75000"/>
                  </a:srgbClr>
                </a:solidFill>
                <a:latin typeface="Montserrat Black"/>
              </a:rPr>
              <a:t>:</a:t>
            </a:r>
          </a:p>
          <a:p>
            <a:pPr marL="855663" lvl="2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 smtClean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Проектирование </a:t>
            </a: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и дизайн информационных систем</a:t>
            </a:r>
          </a:p>
          <a:p>
            <a:pPr marL="576263" lvl="1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Разработка кода информационных систем</a:t>
            </a:r>
          </a:p>
          <a:p>
            <a:pPr marL="855663" lvl="2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Тестирование информационных систем</a:t>
            </a:r>
          </a:p>
          <a:p>
            <a:pPr marL="1143000" lvl="3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Проектирование и разработка интерфейсов  пользователя</a:t>
            </a:r>
          </a:p>
          <a:p>
            <a:pPr marL="855663" lvl="2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Графический дизайн и мультимедиа</a:t>
            </a:r>
          </a:p>
          <a:p>
            <a:pPr marL="1143000" lvl="3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Проектирование и разработка веб-приложений</a:t>
            </a:r>
          </a:p>
          <a:p>
            <a:pPr marL="855663" lvl="2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Оптимизация веб-приложений</a:t>
            </a:r>
          </a:p>
          <a:p>
            <a:pPr marL="1143000" lvl="3" indent="-22860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1000" dirty="0">
                <a:solidFill>
                  <a:srgbClr val="073E87">
                    <a:lumMod val="75000"/>
                  </a:srgbClr>
                </a:solidFill>
                <a:latin typeface="Montserrat Black"/>
                <a:cs typeface="Times New Roman" panose="02020603050405020304" pitchFamily="18" charset="0"/>
              </a:rPr>
              <a:t>Обеспечение безопасности веб-приложений</a:t>
            </a:r>
            <a:endParaRPr lang="ru-RU" sz="1000" dirty="0">
              <a:solidFill>
                <a:srgbClr val="073E87">
                  <a:lumMod val="75000"/>
                </a:srgbClr>
              </a:solidFill>
              <a:latin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17883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 Black"/>
              </a:rPr>
              <a:t>Изучаемые языки программирования и </a:t>
            </a:r>
            <a:r>
              <a:rPr lang="ru-RU" sz="2400" b="1" dirty="0">
                <a:solidFill>
                  <a:schemeClr val="bg1"/>
                </a:solidFill>
                <a:latin typeface="Montserrat Black"/>
              </a:rPr>
              <a:t>СУБД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51520" y="1203598"/>
            <a:ext cx="8640960" cy="3600400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Visual </a:t>
            </a:r>
            <a:r>
              <a:rPr lang="en-US" sz="2400" b="1" dirty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Basic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67437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b="1" dirty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Assembler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b="1" dirty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Pascal ABC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1074420" lvl="2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Java</a:t>
            </a:r>
            <a:endParaRPr lang="en-US" b="1" dirty="0" smtClean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67437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sz="2400" b="1" dirty="0" smtClean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67437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MS </a:t>
            </a:r>
            <a:r>
              <a:rPr lang="en-US" sz="2400" b="1" dirty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Access</a:t>
            </a:r>
            <a:endParaRPr lang="ru-RU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en-US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674370" lvl="1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sz="24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MS </a:t>
            </a:r>
            <a:r>
              <a:rPr lang="en-US" sz="2400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SQL</a:t>
            </a:r>
            <a:endParaRPr lang="ru-RU" sz="2400" b="1" dirty="0" smtClean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400050" lvl="1" indent="0">
              <a:buClr>
                <a:srgbClr val="31B6FD"/>
              </a:buClr>
              <a:buSzPct val="100000"/>
              <a:buNone/>
            </a:pPr>
            <a:endParaRPr lang="en-US" sz="2400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1074420" lvl="2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en-US" b="1" dirty="0" smtClean="0">
                <a:solidFill>
                  <a:srgbClr val="C6E7FC">
                    <a:lumMod val="25000"/>
                  </a:srgbClr>
                </a:solidFill>
                <a:latin typeface="Montserrat Black"/>
                <a:cs typeface="Times New Roman" panose="02020603050405020304" pitchFamily="18" charset="0"/>
              </a:rPr>
              <a:t>1C</a:t>
            </a:r>
            <a:endParaRPr lang="ru-RU" b="1" dirty="0">
              <a:solidFill>
                <a:srgbClr val="C6E7FC">
                  <a:lumMod val="25000"/>
                </a:srgbClr>
              </a:solidFill>
              <a:latin typeface="Montserrat Black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tx2"/>
              </a:solidFill>
              <a:latin typeface="Montserrat" panose="00000500000000000000" pitchFamily="2" charset="-52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446" y="1032346"/>
            <a:ext cx="1850264" cy="348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848872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</a:rPr>
              <a:t>Компетенции </a:t>
            </a:r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чемпионата «Профессионал»</a:t>
            </a:r>
            <a:endParaRPr lang="ru-RU" sz="2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55574" y="1131590"/>
            <a:ext cx="8736905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b="1" dirty="0">
                <a:solidFill>
                  <a:srgbClr val="073E87"/>
                </a:solidFill>
                <a:latin typeface="Candara"/>
              </a:rPr>
              <a:t>Веб-технологии</a:t>
            </a:r>
          </a:p>
          <a:p>
            <a:pPr marL="27432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b="1" dirty="0">
                <a:solidFill>
                  <a:srgbClr val="073E87"/>
                </a:solidFill>
                <a:latin typeface="Candara"/>
              </a:rPr>
              <a:t>Разработка мобильных </a:t>
            </a:r>
            <a:endParaRPr lang="ru-RU" sz="3600" b="1" dirty="0" smtClean="0">
              <a:solidFill>
                <a:srgbClr val="073E87"/>
              </a:solidFill>
              <a:latin typeface="Candara"/>
            </a:endParaRPr>
          </a:p>
          <a:p>
            <a:pPr marL="0" indent="0">
              <a:buClr>
                <a:srgbClr val="31B6FD"/>
              </a:buClr>
              <a:buSzPct val="100000"/>
              <a:buNone/>
            </a:pPr>
            <a:r>
              <a:rPr lang="ru-RU" sz="3600" b="1" dirty="0" smtClean="0">
                <a:solidFill>
                  <a:srgbClr val="073E87"/>
                </a:solidFill>
                <a:latin typeface="Candara"/>
              </a:rPr>
              <a:t>				приложений</a:t>
            </a:r>
            <a:endParaRPr lang="ru-RU" sz="3600" b="1" dirty="0">
              <a:solidFill>
                <a:srgbClr val="073E87"/>
              </a:solidFill>
              <a:latin typeface="Candara"/>
            </a:endParaRP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b="1" dirty="0" smtClean="0">
                <a:solidFill>
                  <a:srgbClr val="073E87"/>
                </a:solidFill>
                <a:latin typeface="Candara"/>
              </a:rPr>
              <a:t>Автоматизация бизнес-процессов организаций</a:t>
            </a:r>
          </a:p>
          <a:p>
            <a:pPr marL="27432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b="1" dirty="0" smtClean="0">
                <a:solidFill>
                  <a:srgbClr val="073E87"/>
                </a:solidFill>
                <a:latin typeface="Candara"/>
              </a:rPr>
              <a:t>Разработка </a:t>
            </a:r>
            <a:r>
              <a:rPr lang="ru-RU" sz="3600" b="1" dirty="0">
                <a:solidFill>
                  <a:srgbClr val="073E87"/>
                </a:solidFill>
                <a:latin typeface="Candara"/>
              </a:rPr>
              <a:t>компьютерных игр и </a:t>
            </a:r>
            <a:r>
              <a:rPr lang="ru-RU" sz="3600" b="1" dirty="0" smtClean="0">
                <a:solidFill>
                  <a:srgbClr val="073E87"/>
                </a:solidFill>
                <a:latin typeface="Candara"/>
              </a:rPr>
              <a:t>					мультимедийных </a:t>
            </a:r>
            <a:r>
              <a:rPr lang="ru-RU" sz="3600" b="1" dirty="0">
                <a:solidFill>
                  <a:srgbClr val="073E87"/>
                </a:solidFill>
                <a:latin typeface="Candara"/>
              </a:rPr>
              <a:t>приложений</a:t>
            </a:r>
          </a:p>
          <a:p>
            <a:pPr marL="274320" lvl="0" indent="-274320"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3600" b="1" dirty="0" err="1" smtClean="0">
                <a:solidFill>
                  <a:srgbClr val="073E87"/>
                </a:solidFill>
                <a:latin typeface="Candara"/>
              </a:rPr>
              <a:t>Нейросети</a:t>
            </a:r>
            <a:r>
              <a:rPr lang="ru-RU" sz="3600" b="1" dirty="0" smtClean="0">
                <a:solidFill>
                  <a:srgbClr val="073E87"/>
                </a:solidFill>
                <a:latin typeface="Candara"/>
              </a:rPr>
              <a:t> </a:t>
            </a:r>
            <a:r>
              <a:rPr lang="ru-RU" sz="3600" b="1" dirty="0">
                <a:solidFill>
                  <a:srgbClr val="073E87"/>
                </a:solidFill>
                <a:latin typeface="Candara"/>
              </a:rPr>
              <a:t>и большие данные</a:t>
            </a:r>
            <a:endParaRPr lang="ru-RU" sz="3600" b="1" dirty="0" smtClean="0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" name="AutoShape 4" descr="https://ukrtb.ru/docs/prof/img/prof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6" descr="https://ukrtb.ru/docs/prof/img/prof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431" y="1131590"/>
            <a:ext cx="2900149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0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23478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Мастерская «Веб-дизайн и разработка»</a:t>
            </a:r>
            <a:endParaRPr lang="ru-RU" sz="24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0440" y="1275605"/>
            <a:ext cx="8568952" cy="331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B13F9A"/>
              </a:buClr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Montserrat Blac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0440" y="1079982"/>
            <a:ext cx="8568952" cy="19205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20 рабочих мест. Лицензионное программное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обеспечение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    Подготовка обучающихся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соответствии с ФГОС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   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Подготовка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и проведение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чемпионатов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Подготовка 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проведение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демонстрационных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экзаменов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64891"/>
            <a:ext cx="4032448" cy="222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13" y="2786620"/>
            <a:ext cx="3439535" cy="19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2" y="771551"/>
            <a:ext cx="2952328" cy="61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4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7584" y="195486"/>
            <a:ext cx="7776864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bg1"/>
                </a:solidFill>
                <a:latin typeface="Montserrat" panose="00000500000000000000" pitchFamily="2" charset="-52"/>
              </a:rPr>
              <a:t>Мастерская «ИТ-решения для бизнеса на платформе 1С: Предприятие»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290440" y="1275605"/>
            <a:ext cx="8568952" cy="3312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B13F9A"/>
              </a:buClr>
              <a:buNone/>
            </a:pPr>
            <a:endParaRPr lang="ru-RU" sz="1400" b="1" dirty="0">
              <a:solidFill>
                <a:schemeClr val="tx2">
                  <a:lumMod val="75000"/>
                </a:schemeClr>
              </a:solidFill>
              <a:latin typeface="Montserrat Black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752" y="976999"/>
            <a:ext cx="8247832" cy="19205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16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рабочих мест. Лицензионное программное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обеспечение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Подготовка обучающихся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соответствии с ФГОС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  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Подготовка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и проведение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чемпионатов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ndara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ndara"/>
              </a:rPr>
              <a:t> Подготовка и проведение демонстрационных экзаменов</a:t>
            </a:r>
          </a:p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Candar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1" y="2427734"/>
            <a:ext cx="3744416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53945"/>
            <a:ext cx="3024336" cy="19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675677"/>
            <a:ext cx="29575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80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384</Words>
  <Application>Microsoft Office PowerPoint</Application>
  <PresentationFormat>Экран (16:9)</PresentationFormat>
  <Paragraphs>130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Специальность 09.02.07 «Информационные системы и программирование» Срок обучения 3 года 10 месяцев Квалификация программист / разработчик  Веб и мультимедийных приложений </vt:lpstr>
      <vt:lpstr>Формы итоговой аттестации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Мастерская «Разработка мобильных приложений» </vt:lpstr>
      <vt:lpstr>Мастерская «Разработка компьютерных игр и мультимедийных приложений»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Э.В</dc:creator>
  <cp:lastModifiedBy>Marina</cp:lastModifiedBy>
  <cp:revision>113</cp:revision>
  <dcterms:created xsi:type="dcterms:W3CDTF">2020-04-30T04:51:38Z</dcterms:created>
  <dcterms:modified xsi:type="dcterms:W3CDTF">2024-06-29T05:38:17Z</dcterms:modified>
</cp:coreProperties>
</file>