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lear Sans" panose="020B0604020202020204" charset="0"/>
      <p:regular r:id="rId10"/>
    </p:embeddedFont>
    <p:embeddedFont>
      <p:font typeface="Clear Sans Medium" panose="020B0604020202020204" charset="0"/>
      <p:regular r:id="rId11"/>
    </p:embeddedFont>
    <p:embeddedFont>
      <p:font typeface="Montserrat" pitchFamily="2" charset="-52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0" autoAdjust="0"/>
    <p:restoredTop sz="93537" autoAdjust="0"/>
  </p:normalViewPr>
  <p:slideViewPr>
    <p:cSldViewPr>
      <p:cViewPr>
        <p:scale>
          <a:sx n="25" d="100"/>
          <a:sy n="25" d="100"/>
        </p:scale>
        <p:origin x="3264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21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24.sv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jpeg"/><Relationship Id="rId3" Type="http://schemas.openxmlformats.org/officeDocument/2006/relationships/image" Target="../media/image32.emf"/><Relationship Id="rId7" Type="http://schemas.openxmlformats.org/officeDocument/2006/relationships/image" Target="../media/image17.png"/><Relationship Id="rId12" Type="http://schemas.openxmlformats.org/officeDocument/2006/relationships/image" Target="../media/image35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15.svg"/><Relationship Id="rId10" Type="http://schemas.openxmlformats.org/officeDocument/2006/relationships/image" Target="../media/image21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e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4251041" cy="4710729"/>
            <a:chOff x="0" y="0"/>
            <a:chExt cx="1960622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13034" y="1365616"/>
              <a:ext cx="12593193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15.02.16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54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«Технология машиностроения»</a:t>
              </a:r>
              <a:endParaRPr lang="ru-RU" sz="54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4080" y="8464860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8CBA207E-B0F2-42E5-825A-6232E518C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3305E3-2D36-45B7-943F-5A012DB439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7C2856FE-210D-46EC-8C0B-294F8B364B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9860957" cy="6683796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9860957" cy="6683796"/>
              <a:chOff x="0" y="0"/>
              <a:chExt cx="33529511" cy="22726437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3529510" cy="22726438"/>
              </a:xfrm>
              <a:custGeom>
                <a:avLst/>
                <a:gdLst/>
                <a:ahLst/>
                <a:cxnLst/>
                <a:rect l="l" t="t" r="r" b="b"/>
                <a:pathLst>
                  <a:path w="33529510" h="22726438">
                    <a:moveTo>
                      <a:pt x="0" y="0"/>
                    </a:moveTo>
                    <a:lnTo>
                      <a:pt x="0" y="22726438"/>
                    </a:lnTo>
                    <a:lnTo>
                      <a:pt x="33529510" y="22726438"/>
                    </a:lnTo>
                    <a:lnTo>
                      <a:pt x="33529510" y="0"/>
                    </a:lnTo>
                    <a:lnTo>
                      <a:pt x="0" y="0"/>
                    </a:lnTo>
                    <a:close/>
                    <a:moveTo>
                      <a:pt x="33468549" y="22665477"/>
                    </a:moveTo>
                    <a:lnTo>
                      <a:pt x="59690" y="22665477"/>
                    </a:lnTo>
                    <a:lnTo>
                      <a:pt x="59690" y="59690"/>
                    </a:lnTo>
                    <a:lnTo>
                      <a:pt x="33468549" y="59690"/>
                    </a:lnTo>
                    <a:lnTo>
                      <a:pt x="33468549" y="226654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09116" y="386967"/>
              <a:ext cx="6467150" cy="59093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	Специалист по технологии машиностроения — это профессионал, который занимается разработкой, анализом, улучшением и внедрением производственных процессов </a:t>
              </a:r>
              <a:endParaRPr 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 машиностроительной отрасли. </a:t>
              </a: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Он имеет глубокие знания в области техники и технологии производства, </a:t>
              </a:r>
              <a:endParaRPr 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а также специализированные знания </a:t>
              </a:r>
              <a:endParaRPr 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о материалах, оборудовании </a:t>
              </a:r>
              <a:endParaRPr 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 инструментах, используемых </a:t>
              </a:r>
              <a:endParaRPr lang="en-US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  <a:p>
              <a:pPr marL="16933" marR="6773" algn="just" defTabSz="1219170">
                <a:tabLst>
                  <a:tab pos="538163" algn="l"/>
                </a:tabLst>
              </a:pPr>
              <a:r>
                <a:rPr lang="ru-RU" sz="24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 машиностроении. </a:t>
              </a:r>
              <a:endParaRPr lang="ru-RU" sz="1400" dirty="0">
                <a:latin typeface="Clear Sans Medium" panose="020B0604020202020204" charset="0"/>
                <a:cs typeface="Clear Sans Medium" panose="020B0604020202020204" charset="0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797006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773805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202197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1428236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3634075"/>
            <a:ext cx="2570479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6336680"/>
            <a:ext cx="2570479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634075"/>
            <a:ext cx="2570480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2714" y="4305300"/>
            <a:ext cx="2564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Разработкой технологических процессов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54001" y="4292045"/>
            <a:ext cx="2588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Оптимизацией производственных процессов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6037" y="6956607"/>
            <a:ext cx="2570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Обучение и консультирование персонала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570481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54000" y="7110495"/>
            <a:ext cx="2588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Управление проектами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600480050"/>
              </p:ext>
            </p:extLst>
          </p:nvPr>
        </p:nvGraphicFramePr>
        <p:xfrm>
          <a:off x="-300038" y="-168275"/>
          <a:ext cx="18791238" cy="111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899232" imgH="5159487" progId="CorelDraw.Graphic.24">
                  <p:embed/>
                </p:oleObj>
              </mc:Choice>
              <mc:Fallback>
                <p:oleObj name="CorelDRAW" r:id="rId2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0038" y="-168275"/>
                        <a:ext cx="18791238" cy="1112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762" t="11773"/>
          <a:stretch/>
        </p:blipFill>
        <p:spPr>
          <a:xfrm rot="10800000">
            <a:off x="12049502" y="1181100"/>
            <a:ext cx="6414522" cy="9709323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02309" y="1125691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25B604A5-9B73-41B5-A3E6-4B737B4701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3" y="2218917"/>
            <a:ext cx="9791699" cy="1366636"/>
            <a:chOff x="0" y="-276285"/>
            <a:chExt cx="7325890" cy="142339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A5A5F3C-1AF4-46A7-A383-F2D6BF8771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6EDD3000-1E00-4F24-9298-D82076EE3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696E6CBD-5DB3-4B86-B946-69EB2268EA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4650" y="-64486"/>
              <a:ext cx="6308767" cy="961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Внедрение технологических процессов и технический контроль (обеспечение реализации технологического процесса по изготовлению деталей)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4811" b="32043"/>
          <a:stretch/>
        </p:blipFill>
        <p:spPr>
          <a:xfrm rot="5460000">
            <a:off x="1480104" y="49727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05647" y="1156709"/>
            <a:ext cx="1026471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 </a:t>
            </a: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ТЕХНОЛОГ МАШИНОСТРОЕНИЯ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598024">
            <a:off x="3926893" y="9146128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893925"/>
            <a:ext cx="4977557" cy="202575"/>
          </a:xfrm>
          <a:prstGeom prst="rect">
            <a:avLst/>
          </a:prstGeom>
        </p:spPr>
      </p:pic>
      <p:sp>
        <p:nvSpPr>
          <p:cNvPr id="54" name="Прямоугольник 42">
            <a:extLst>
              <a:ext uri="{FF2B5EF4-FFF2-40B4-BE49-F238E27FC236}">
                <a16:creationId xmlns:a16="http://schemas.microsoft.com/office/drawing/2014/main" id="{876F193E-EB9B-4C17-BD53-F884194B87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0878" y="2554380"/>
            <a:ext cx="5895013" cy="5881461"/>
          </a:xfrm>
          <a:custGeom>
            <a:avLst/>
            <a:gdLst>
              <a:gd name="connsiteX0" fmla="*/ 0 w 9144000"/>
              <a:gd name="connsiteY0" fmla="*/ 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0 w 9144000"/>
              <a:gd name="connsiteY4" fmla="*/ 0 h 4098817"/>
              <a:gd name="connsiteX0" fmla="*/ 1714500 w 9144000"/>
              <a:gd name="connsiteY0" fmla="*/ 1905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1714500 w 9144000"/>
              <a:gd name="connsiteY4" fmla="*/ 19050 h 4098817"/>
              <a:gd name="connsiteX0" fmla="*/ 38100 w 7467600"/>
              <a:gd name="connsiteY0" fmla="*/ 19050 h 4098817"/>
              <a:gd name="connsiteX1" fmla="*/ 7467600 w 7467600"/>
              <a:gd name="connsiteY1" fmla="*/ 0 h 4098817"/>
              <a:gd name="connsiteX2" fmla="*/ 7467600 w 7467600"/>
              <a:gd name="connsiteY2" fmla="*/ 4098817 h 4098817"/>
              <a:gd name="connsiteX3" fmla="*/ 0 w 7467600"/>
              <a:gd name="connsiteY3" fmla="*/ 4098817 h 4098817"/>
              <a:gd name="connsiteX4" fmla="*/ 38100 w 7467600"/>
              <a:gd name="connsiteY4" fmla="*/ 19050 h 4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4098817">
                <a:moveTo>
                  <a:pt x="38100" y="19050"/>
                </a:moveTo>
                <a:lnTo>
                  <a:pt x="7467600" y="0"/>
                </a:lnTo>
                <a:lnTo>
                  <a:pt x="7467600" y="4098817"/>
                </a:lnTo>
                <a:lnTo>
                  <a:pt x="0" y="4098817"/>
                </a:lnTo>
                <a:lnTo>
                  <a:pt x="38100" y="19050"/>
                </a:lnTo>
                <a:close/>
              </a:path>
            </a:pathLst>
          </a:cu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50C416E-5089-4BC9-9CA0-3CB3E2CDD4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04" y="2761435"/>
            <a:ext cx="5434918" cy="54349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BCE141E2-C6BD-4D4E-B1B6-595E6FCE73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68" y="5248464"/>
            <a:ext cx="9791699" cy="1307200"/>
            <a:chOff x="-13134" y="-484550"/>
            <a:chExt cx="7325890" cy="1423399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F8CBA916-AAB6-4E15-A910-B50761C192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13134" y="-484550"/>
              <a:ext cx="7325890" cy="1423399"/>
              <a:chOff x="-22033" y="-812882"/>
              <a:chExt cx="12289910" cy="2387894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E7CDD9C-6BA2-4046-8A63-65645BE6E3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2033" y="-812882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032D1151-7F79-4F02-A821-0344E22FF9A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5782" y="-276674"/>
              <a:ext cx="6616028" cy="10054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Исследование новых технологий (изучение и анализ инновационных технологий и методов производства в машиностроении с целью их внедрения в производственный процесс)</a:t>
              </a:r>
              <a:endParaRPr lang="ru-RU" sz="1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endParaRPr>
            </a:p>
          </p:txBody>
        </p:sp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11591B65-D1CB-4A7A-BDC7-A36ED6003F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29261" y="6672479"/>
            <a:ext cx="9791699" cy="1781843"/>
            <a:chOff x="-99771" y="-1388964"/>
            <a:chExt cx="7325890" cy="1610236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544C2242-7F36-46E0-BB4F-ED71AE9452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872C37E5-3CA0-495B-BCC0-3EB416AFD6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B4D11371-0D5C-4D17-95B8-BA9BF9FAC2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6336" y="-1249416"/>
              <a:ext cx="6308767" cy="1470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Инженерная и компьютерная графика (выполнение графических изображений технологического оборудования и технологических схем, чтение чертежей и схем, оформление технологической и конструкторской документации)</a:t>
              </a: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7E51FBBF-9FEF-45EC-90F9-20927969D4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43270" y="3848985"/>
            <a:ext cx="9791699" cy="1191521"/>
            <a:chOff x="0" y="-276285"/>
            <a:chExt cx="7325890" cy="1423399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96044132-9FC8-4B3E-8FFC-5E34C132CA9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276285"/>
              <a:ext cx="7325890" cy="1423399"/>
              <a:chOff x="0" y="-463496"/>
              <a:chExt cx="12289910" cy="2387894"/>
            </a:xfrm>
          </p:grpSpPr>
          <p:sp>
            <p:nvSpPr>
              <p:cNvPr id="53" name="Freeform 4">
                <a:extLst>
                  <a:ext uri="{FF2B5EF4-FFF2-40B4-BE49-F238E27FC236}">
                    <a16:creationId xmlns:a16="http://schemas.microsoft.com/office/drawing/2014/main" id="{79992274-E715-471B-8F2A-4D7E7BE7C3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63496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8395BDB1-1B31-494B-95AC-08BFEADFFF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170" y="27944"/>
              <a:ext cx="6308767" cy="670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075" lvl="5" indent="263525"/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Планирование производства (разработка планов производства, расчёт времени и затрат на изготовление продукции)</a:t>
              </a:r>
            </a:p>
          </p:txBody>
        </p:sp>
      </p:grpSp>
      <p:grpSp>
        <p:nvGrpSpPr>
          <p:cNvPr id="57" name="Group 2">
            <a:extLst>
              <a:ext uri="{FF2B5EF4-FFF2-40B4-BE49-F238E27FC236}">
                <a16:creationId xmlns:a16="http://schemas.microsoft.com/office/drawing/2014/main" id="{7F033E14-FF0F-4277-8F1F-37FF4BD965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14159" y="8420175"/>
            <a:ext cx="9791699" cy="1065364"/>
            <a:chOff x="-99771" y="-1388964"/>
            <a:chExt cx="7325890" cy="1423399"/>
          </a:xfrm>
        </p:grpSpPr>
        <p:grpSp>
          <p:nvGrpSpPr>
            <p:cNvPr id="58" name="Group 3">
              <a:extLst>
                <a:ext uri="{FF2B5EF4-FFF2-40B4-BE49-F238E27FC236}">
                  <a16:creationId xmlns:a16="http://schemas.microsoft.com/office/drawing/2014/main" id="{2BCC9A69-DAA6-40D3-AC42-E73FAD2506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99771" y="-1388964"/>
              <a:ext cx="7325890" cy="1423399"/>
              <a:chOff x="-167375" y="-2330127"/>
              <a:chExt cx="12289910" cy="2387894"/>
            </a:xfrm>
          </p:grpSpPr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666183E9-BB3B-45AF-BA20-C7D6640CC9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167375" y="-2330127"/>
                <a:ext cx="12289910" cy="2387894"/>
              </a:xfrm>
              <a:custGeom>
                <a:avLst/>
                <a:gdLst/>
                <a:ahLst/>
                <a:cxnLst/>
                <a:rect l="l" t="t" r="r" b="b"/>
                <a:pathLst>
                  <a:path w="12289910" h="2387894">
                    <a:moveTo>
                      <a:pt x="0" y="0"/>
                    </a:moveTo>
                    <a:lnTo>
                      <a:pt x="0" y="2387894"/>
                    </a:lnTo>
                    <a:lnTo>
                      <a:pt x="12289910" y="2387894"/>
                    </a:lnTo>
                    <a:lnTo>
                      <a:pt x="12289910" y="0"/>
                    </a:lnTo>
                    <a:lnTo>
                      <a:pt x="0" y="0"/>
                    </a:lnTo>
                    <a:close/>
                    <a:moveTo>
                      <a:pt x="12228950" y="2326934"/>
                    </a:moveTo>
                    <a:lnTo>
                      <a:pt x="59690" y="2326934"/>
                    </a:lnTo>
                    <a:lnTo>
                      <a:pt x="59690" y="59690"/>
                    </a:lnTo>
                    <a:lnTo>
                      <a:pt x="12228950" y="59690"/>
                    </a:lnTo>
                    <a:lnTo>
                      <a:pt x="12228950" y="2326934"/>
                    </a:lnTo>
                    <a:close/>
                  </a:path>
                </a:pathLst>
              </a:custGeom>
              <a:solidFill>
                <a:srgbClr val="C7D0D8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TextBox 5">
              <a:extLst>
                <a:ext uri="{FF2B5EF4-FFF2-40B4-BE49-F238E27FC236}">
                  <a16:creationId xmlns:a16="http://schemas.microsoft.com/office/drawing/2014/main" id="{1BB3933D-CC8B-4762-8337-9C785F34DB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6179" y="-1124702"/>
              <a:ext cx="6308767" cy="735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Clear Sans Medium" panose="020B0604020202020204" charset="0"/>
                  <a:ea typeface="+mj-ea"/>
                  <a:cs typeface="Clear Sans Medium" panose="020B0604020202020204" charset="0"/>
                </a:rPr>
                <a:t>Работа на разных станках (токарных станках, фрезерных станках, шлифовальных станках и ЧПУ)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9905" y="1259720"/>
            <a:ext cx="1442472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  <a:r>
              <a:rPr lang="ru-RU" sz="3600" b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ТЕХНОЛОГ МАШИНОСТРОЕНИЯ</a:t>
            </a:r>
            <a:endParaRPr lang="ru-RU" sz="3600" b="1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585216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1805" y="3571274"/>
            <a:ext cx="56269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Разработка технологических процессов изготовления деталей машин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Разработка и внедрение управляющих программ изготовления деталей машин в машиностроительном производстве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Разработка и реализация технологических процессов в механосборочном производстве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Организация контроля, наладки и технического обслуживания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Организация работ по реализации технологических процессов в машиностроительном производстве</a:t>
            </a:r>
          </a:p>
          <a:p>
            <a:pPr marL="428625" indent="-428625" defTabSz="1371600">
              <a:buFont typeface="Wingdings" panose="05000000000000000000" pitchFamily="2" charset="2"/>
              <a:buChar char="Ø"/>
            </a:pPr>
            <a:endParaRPr lang="ru-RU" sz="2200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655F2E-AD3C-4AB2-84FF-451AC85810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3023299"/>
            <a:ext cx="2570479" cy="294238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2EC8E8-29EF-47D0-8D84-AF2D4AE1A0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6336680"/>
            <a:ext cx="2570479" cy="28072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DBA34B-58B0-4C4D-9534-20BC7A26DF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084171"/>
            <a:ext cx="2570480" cy="28815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F24576-8AF5-4CA5-A387-7777EE2C7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58070" y="4232879"/>
            <a:ext cx="2564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Станочник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FD3815-96B2-4FC9-938C-1AAF705E0A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56485" y="4204854"/>
            <a:ext cx="2588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Наладчик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76D15-E939-4937-AFF4-C97A894115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19970" y="7535947"/>
            <a:ext cx="2570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Токарь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AF782D-37D2-42C3-8222-2D40085953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8"/>
            <a:ext cx="2570481" cy="274379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E6785DD-F204-48AE-9535-B0E42654BC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7535947"/>
            <a:ext cx="258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Слесарь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F161F4-5361-4059-83E8-6113C0F688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774157" y="8309902"/>
            <a:ext cx="877594" cy="1541141"/>
          </a:xfrm>
          <a:prstGeom prst="rect">
            <a:avLst/>
          </a:prstGeom>
        </p:spPr>
      </p:pic>
      <p:sp>
        <p:nvSpPr>
          <p:cNvPr id="23" name="TextBox 19">
            <a:extLst>
              <a:ext uri="{FF2B5EF4-FFF2-40B4-BE49-F238E27FC236}">
                <a16:creationId xmlns:a16="http://schemas.microsoft.com/office/drawing/2014/main" id="{4F459D72-B5A0-4A55-A2B1-C99FD68DB7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71757" y="8799902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1286167659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508486" imgH="7483792" progId="CorelDraw.Graphic.24">
                  <p:embed/>
                </p:oleObj>
              </mc:Choice>
              <mc:Fallback>
                <p:oleObj name="CorelDRAW" r:id="rId2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095" y="7983501"/>
            <a:ext cx="74240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075" lvl="5" indent="263525"/>
            <a:r>
              <a:rPr lang="ru-RU" sz="2000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«Технология машиностроения" могут работать на различных производственных предприятиях. Основные сферы включают:</a:t>
            </a:r>
            <a:endParaRPr lang="ru-RU" sz="20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8949" y="1336510"/>
            <a:ext cx="986557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36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ГДЕ НУЖЕН ТЕХНОЛОГ МАШИНОСТРОЕНИЯ?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7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854" y="710059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71853" y="2628900"/>
            <a:ext cx="7879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000" i="1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Технолог участка (отвечает за организацию технологических процессов на определённом участке производства)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Инженер-технолог 2–1 категории (занимается самостоятельной разработкой технологических процессов для сложных изделий)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Ведущий технолог цеха/подразделения (координирует работу группы технологов, разрабатывает ключевые технологические решения)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Главный технолог производства/предприятия (отвечает за формирование технологической политики предприятия)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Технический директор (Управляет всеми техническими аспектами деятельности компании)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4800" y="2530608"/>
            <a:ext cx="9791699" cy="527989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50411" y="1109438"/>
            <a:ext cx="1111159" cy="1947957"/>
          </a:xfrm>
          <a:prstGeom prst="rect">
            <a:avLst/>
          </a:prstGeom>
        </p:spPr>
      </p:pic>
      <p:pic>
        <p:nvPicPr>
          <p:cNvPr id="16" name="Picture 2" descr="E:\Загрузки\5199480305117942016.jpg">
            <a:extLst>
              <a:ext uri="{FF2B5EF4-FFF2-40B4-BE49-F238E27FC236}">
                <a16:creationId xmlns:a16="http://schemas.microsoft.com/office/drawing/2014/main" id="{9858C86A-F81E-47B7-9E6A-55382E646A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 b="7501"/>
          <a:stretch/>
        </p:blipFill>
        <p:spPr bwMode="auto">
          <a:xfrm>
            <a:off x="-114301" y="2507035"/>
            <a:ext cx="7703059" cy="42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96571" y="4359424"/>
            <a:ext cx="6566144" cy="3260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Структура ООО «Союза машиностроителей России»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«Уфимское приборостроительное производственное объединение»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«Уфимское агрегатное производственное объединение»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8921584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267700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37E1F4-EED8-4906-9F9D-5EE9C9DF7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2" y="2026346"/>
            <a:ext cx="9011795" cy="6370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358</Words>
  <Application>Microsoft Office PowerPoint</Application>
  <PresentationFormat>Произвольный</PresentationFormat>
  <Paragraphs>51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Clear Sans Medium</vt:lpstr>
      <vt:lpstr>Calibri</vt:lpstr>
      <vt:lpstr>Wingdings</vt:lpstr>
      <vt:lpstr>Montserrat</vt:lpstr>
      <vt:lpstr>Calibri Light</vt:lpstr>
      <vt:lpstr>Tahoma</vt:lpstr>
      <vt:lpstr>Arial</vt:lpstr>
      <vt:lpstr>Clear Sans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Ахметвалеева Радмила Дамировна</cp:lastModifiedBy>
  <cp:revision>73</cp:revision>
  <dcterms:created xsi:type="dcterms:W3CDTF">2006-08-16T00:00:00Z</dcterms:created>
  <dcterms:modified xsi:type="dcterms:W3CDTF">2025-06-10T08:44:35Z</dcterms:modified>
  <dc:identifier>DAGnOMo6tPc</dc:identifier>
</cp:coreProperties>
</file>