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64" r:id="rId5"/>
    <p:sldId id="259" r:id="rId6"/>
    <p:sldId id="274" r:id="rId7"/>
    <p:sldId id="273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lear Sans" panose="020B0604020202020204" charset="0"/>
      <p:regular r:id="rId16"/>
    </p:embeddedFont>
    <p:embeddedFont>
      <p:font typeface="Clear Sans Medium" panose="020B0604020202020204" charset="0"/>
      <p:regular r:id="rId17"/>
    </p:embeddedFont>
    <p:embeddedFont>
      <p:font typeface="Tahoma" panose="020B0604030504040204" pitchFamily="3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0" autoAdjust="0"/>
    <p:restoredTop sz="93537" autoAdjust="0"/>
  </p:normalViewPr>
  <p:slideViewPr>
    <p:cSldViewPr>
      <p:cViewPr varScale="1">
        <p:scale>
          <a:sx n="72" d="100"/>
          <a:sy n="72" d="100"/>
        </p:scale>
        <p:origin x="5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D3152-EFF5-4134-923D-70A460CA0591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9EAC7-71FB-46A6-A68E-8B1A9166F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204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9EAC7-71FB-46A6-A68E-8B1A9166F5E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60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9F8FA-A9D4-45EC-9A6C-269A8E0BA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9EE3D9-909A-44F6-BFC2-EE4110354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F834CB-5854-4E39-BC2B-EBA9F15D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C4FEF1-FC8C-42BA-A1D2-5315A683A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6F184-F1A1-44BF-B9CC-12DC034EA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013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C2A24-1DAC-4309-9BEA-C6D268496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A566D4-9872-4947-BB82-E37CFDDD0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2D15C2-5036-4A97-B29E-1A4721F4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46E6B8-F076-4EF0-8309-412C4025A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43B323-FDD4-458C-A034-7B8B1443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718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C275A-B2F2-46DA-B0F7-9015473E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937338-788F-47D1-8243-78CC17DC4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60D61A-5DB3-47B6-9732-6E94A475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2DEDD6-00E3-44E9-8910-33383C64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E5264C-FDE9-46C6-A304-10966D44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77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5AB32-8213-43AD-96CF-D10148685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F1D98C-DE91-4C41-9ED2-570F0C3EF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59EFEF-3805-4B81-BECA-059CCB331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C63770-D63F-4F35-A77C-E0773C42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DC3BD5-A4C3-47C8-A00A-AA4095E0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A907F0-D3D6-4299-B568-155D7494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250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9DA04-DF4F-4DD6-8897-722971EE4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BE0480-EFB4-49BA-948B-F1580396E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82B68C-4181-4E77-B73D-60CB80DBE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FD3305-7AB8-4213-8229-F4A442EAB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4840CF6-B9C3-46A1-BCC2-56CE4D3AA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6E20FF-3A55-4BF3-AFE7-8ED9B09AF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1910A38-C70B-4F7D-A64B-CCCDB9CB5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AFDCAB-A083-4DE5-A07A-B4D4F39A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383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888D9-F879-4A41-AB84-D910E380B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76F312-5952-4D45-97F1-438232424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65A6B1-DB35-435B-8B98-F9F485D7E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1EEF19-48D5-469B-86A9-6A8990CE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46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BB5849-4125-44E0-8AA8-EDE3CE084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212BEB-52EC-488E-809D-07081F89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4984D3-8E6A-4511-ABFC-E0E52D16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1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07F0B-CB91-4387-8CD5-DF6F6DD1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F63AA8-19B5-4998-B550-9F1425ECA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8CB24F-5579-454D-B693-7488BA1B3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E3B473-14B3-4A61-A20C-2B839B0AB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4EBB7A-8573-4651-973A-153D15FB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718BBE-A577-43C7-8647-5A404C4C5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DED85-7EA2-423A-8F73-18BC5AC17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E6728F-7C92-4D83-8259-3B8DD1282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A2C603-CA1F-4EEF-A65B-7D0DBE47F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B0544E-F492-436D-A606-1131C1E3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EB8614-3F7D-4E75-8D3C-1CC40BBB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FE616B-00EB-4620-928F-FBAA66C36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24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567CF-5997-46F6-B5EC-4DC16BA4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F5C9B9-7471-4329-86B4-41FA055A8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ED994A-4748-486A-835C-CC085526F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51D638-2117-4433-873D-6B52820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5CF823-91F5-4156-940C-0F7443B1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994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D496CA-1517-47F4-B126-DD760516E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B073D9-0EC8-4175-B0A7-87113EE0F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728F4-DE3C-43C2-A4E5-3778EDAF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DC581-EC0E-480F-BF8C-6DAE6B48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80660-496B-48A6-AB1C-72232EEC5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6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5D63B-111A-4C36-82CB-057924836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7A2F0-723F-49CD-9A92-6AB93C4FA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5C6BA4-C201-43C0-AA1F-A16F35E20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BFB665-B226-4F35-9934-72B8523B5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317A77-1ADD-454A-A623-2CAF377B7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41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17.sv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sv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emf"/><Relationship Id="rId9" Type="http://schemas.openxmlformats.org/officeDocument/2006/relationships/image" Target="../media/image23.png"/><Relationship Id="rId1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svg"/><Relationship Id="rId12" Type="http://schemas.openxmlformats.org/officeDocument/2006/relationships/image" Target="../media/image17.sv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20.sv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2.png"/><Relationship Id="rId12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svg"/><Relationship Id="rId11" Type="http://schemas.openxmlformats.org/officeDocument/2006/relationships/image" Target="../media/image31.png"/><Relationship Id="rId5" Type="http://schemas.openxmlformats.org/officeDocument/2006/relationships/image" Target="../media/image29.png"/><Relationship Id="rId10" Type="http://schemas.openxmlformats.org/officeDocument/2006/relationships/image" Target="../media/image15.png"/><Relationship Id="rId4" Type="http://schemas.openxmlformats.org/officeDocument/2006/relationships/image" Target="../media/image28.emf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33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C4E72E0-6E87-4C6D-BA15-59D9FFFEE6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-4" y="2788135"/>
            <a:ext cx="14526683" cy="4710729"/>
            <a:chOff x="0" y="0"/>
            <a:chExt cx="19985449" cy="6280972"/>
          </a:xfrm>
        </p:grpSpPr>
        <p:grpSp>
          <p:nvGrpSpPr>
            <p:cNvPr id="3" name="Group 3"/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19106557" cy="6280972"/>
              <a:chOff x="0" y="0"/>
              <a:chExt cx="64966666" cy="21356743"/>
            </a:xfrm>
          </p:grpSpPr>
          <p:sp>
            <p:nvSpPr>
              <p:cNvPr id="4" name="Freeform 4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64966664" cy="21356743"/>
              </a:xfrm>
              <a:custGeom>
                <a:avLst/>
                <a:gdLst/>
                <a:ahLst/>
                <a:cxnLst/>
                <a:rect l="l" t="t" r="r" b="b"/>
                <a:pathLst>
                  <a:path w="64966664" h="21356743">
                    <a:moveTo>
                      <a:pt x="0" y="0"/>
                    </a:moveTo>
                    <a:lnTo>
                      <a:pt x="0" y="21356743"/>
                    </a:lnTo>
                    <a:lnTo>
                      <a:pt x="64966664" y="21356743"/>
                    </a:lnTo>
                    <a:lnTo>
                      <a:pt x="64966664" y="0"/>
                    </a:lnTo>
                    <a:lnTo>
                      <a:pt x="0" y="0"/>
                    </a:lnTo>
                    <a:close/>
                    <a:moveTo>
                      <a:pt x="64905706" y="21295782"/>
                    </a:moveTo>
                    <a:lnTo>
                      <a:pt x="59690" y="21295782"/>
                    </a:lnTo>
                    <a:lnTo>
                      <a:pt x="59690" y="59690"/>
                    </a:lnTo>
                    <a:lnTo>
                      <a:pt x="64905706" y="59690"/>
                    </a:lnTo>
                    <a:lnTo>
                      <a:pt x="64905706" y="2129578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19054" y="886348"/>
              <a:ext cx="13066395" cy="44319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6933" marR="6773" algn="ctr" defTabSz="1219170">
                <a:tabLst>
                  <a:tab pos="3449234" algn="l"/>
                </a:tabLst>
              </a:pPr>
              <a:r>
                <a:rPr lang="ru-RU" sz="5400" b="1" spc="-13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20.02.02 </a:t>
              </a:r>
            </a:p>
            <a:p>
              <a:pPr marL="16933" marR="6773" algn="ctr" defTabSz="1219170">
                <a:tabLst>
                  <a:tab pos="3449234" algn="l"/>
                </a:tabLst>
              </a:pPr>
              <a:r>
                <a:rPr lang="ru-RU" sz="5400" b="1" spc="-2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«Защита </a:t>
              </a:r>
              <a:endPara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6933" marR="6773" algn="ctr" defTabSz="1219170">
                <a:tabLst>
                  <a:tab pos="3449234" algn="l"/>
                </a:tabLst>
              </a:pPr>
              <a:r>
                <a:rPr lang="ru-RU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 чрезвычайных</a:t>
              </a:r>
              <a:r>
                <a:rPr lang="en-US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ситуациях»</a:t>
              </a:r>
              <a:endParaRPr lang="ru-RU" sz="5400" b="1" spc="18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102312" y="-1"/>
            <a:ext cx="2607602" cy="2018960"/>
          </a:xfrm>
          <a:custGeom>
            <a:avLst/>
            <a:gdLst/>
            <a:ahLst/>
            <a:cxnLst/>
            <a:rect l="l" t="t" r="r" b="b"/>
            <a:pathLst>
              <a:path w="2607602" h="2604342">
                <a:moveTo>
                  <a:pt x="0" y="0"/>
                </a:moveTo>
                <a:lnTo>
                  <a:pt x="2607601" y="0"/>
                </a:lnTo>
                <a:lnTo>
                  <a:pt x="2607601" y="2604342"/>
                </a:lnTo>
                <a:lnTo>
                  <a:pt x="0" y="26043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8994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4D61F28D-B731-4648-9EE5-02F17DFBC4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4603" y="8423561"/>
            <a:ext cx="863189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933" defTabSz="1219170">
              <a:spcBef>
                <a:spcPts val="7"/>
              </a:spcBef>
            </a:pPr>
            <a:r>
              <a:rPr lang="ru-RU" sz="2400" b="1" spc="41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С</a:t>
            </a:r>
            <a:r>
              <a:rPr lang="ru-RU" sz="2400" b="1" spc="36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Р</a:t>
            </a:r>
            <a:r>
              <a:rPr lang="ru-RU" sz="2400" b="1" spc="280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ОК</a:t>
            </a:r>
            <a:r>
              <a:rPr lang="ru-RU" sz="2400" b="1" spc="-17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 </a:t>
            </a:r>
            <a:r>
              <a:rPr lang="ru-RU" sz="2400" b="1" spc="25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ОБУЧ</a:t>
            </a:r>
            <a:r>
              <a:rPr lang="ru-RU" sz="2400" b="1" spc="32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ЕНИЯ: </a:t>
            </a:r>
          </a:p>
          <a:p>
            <a:pPr marL="16933" defTabSz="1219170">
              <a:spcBef>
                <a:spcPts val="7"/>
              </a:spcBef>
            </a:pPr>
            <a:r>
              <a:rPr lang="ru-RU" sz="3200" b="1" spc="-180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3 </a:t>
            </a:r>
            <a:r>
              <a:rPr lang="ru-RU" sz="3200" b="1" spc="17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ГОДА</a:t>
            </a:r>
            <a:r>
              <a:rPr lang="ru-RU" sz="3200" b="1" spc="20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 </a:t>
            </a:r>
            <a:r>
              <a:rPr lang="ru-RU" sz="3200" b="1" spc="-260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10</a:t>
            </a:r>
            <a:r>
              <a:rPr lang="ru-RU" sz="3200" b="1" spc="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 </a:t>
            </a:r>
            <a:r>
              <a:rPr lang="ru-RU" sz="3200" b="1" spc="21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МЕСЯЦ</a:t>
            </a:r>
            <a:r>
              <a:rPr lang="ru-RU" sz="3200" b="1" spc="18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Е</a:t>
            </a:r>
            <a:r>
              <a:rPr lang="ru-RU" sz="3200" b="1" spc="6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В (НА БАЗЕ 9 КЛАССОВ)</a:t>
            </a:r>
            <a:endParaRPr lang="ru-RU" sz="3200" b="1" dirty="0">
              <a:solidFill>
                <a:prstClr val="black"/>
              </a:solidFill>
              <a:latin typeface="Clear Sans" panose="020B0604020202020204" charset="0"/>
              <a:cs typeface="Clear Sans" panose="020B060402020202020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AD9EBBB-952C-4F61-92C5-468D59C357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6376872" y="4866754"/>
            <a:ext cx="1608550" cy="94246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B93E24D-9C70-440E-8509-20D264DA0B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119807" y="4305300"/>
            <a:ext cx="1180214" cy="2065374"/>
          </a:xfrm>
          <a:prstGeom prst="rect">
            <a:avLst/>
          </a:prstGeom>
        </p:spPr>
      </p:pic>
      <p:sp>
        <p:nvSpPr>
          <p:cNvPr id="24" name="Freeform 10">
            <a:extLst>
              <a:ext uri="{FF2B5EF4-FFF2-40B4-BE49-F238E27FC236}">
                <a16:creationId xmlns:a16="http://schemas.microsoft.com/office/drawing/2014/main" id="{53C0D881-81D1-406B-A996-E744379064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3610642">
            <a:off x="-4349444" y="1155299"/>
            <a:ext cx="10947911" cy="7143501"/>
          </a:xfrm>
          <a:custGeom>
            <a:avLst/>
            <a:gdLst>
              <a:gd name="connsiteX0" fmla="*/ 0 w 3519362"/>
              <a:gd name="connsiteY0" fmla="*/ 0 h 3290604"/>
              <a:gd name="connsiteX1" fmla="*/ 1389149 w 3519362"/>
              <a:gd name="connsiteY1" fmla="*/ 309610 h 3290604"/>
              <a:gd name="connsiteX2" fmla="*/ 3519362 w 3519362"/>
              <a:gd name="connsiteY2" fmla="*/ 3290604 h 3290604"/>
              <a:gd name="connsiteX3" fmla="*/ 0 w 3519362"/>
              <a:gd name="connsiteY3" fmla="*/ 3290604 h 3290604"/>
              <a:gd name="connsiteX4" fmla="*/ 0 w 3519362"/>
              <a:gd name="connsiteY4" fmla="*/ 0 h 3290604"/>
              <a:gd name="connsiteX0" fmla="*/ 0 w 3742028"/>
              <a:gd name="connsiteY0" fmla="*/ 0 h 3356745"/>
              <a:gd name="connsiteX1" fmla="*/ 1389149 w 3742028"/>
              <a:gd name="connsiteY1" fmla="*/ 309610 h 3356745"/>
              <a:gd name="connsiteX2" fmla="*/ 3742028 w 3742028"/>
              <a:gd name="connsiteY2" fmla="*/ 3356745 h 3356745"/>
              <a:gd name="connsiteX3" fmla="*/ 0 w 3742028"/>
              <a:gd name="connsiteY3" fmla="*/ 3290604 h 3356745"/>
              <a:gd name="connsiteX4" fmla="*/ 0 w 3742028"/>
              <a:gd name="connsiteY4" fmla="*/ 0 h 3356745"/>
              <a:gd name="connsiteX0" fmla="*/ 0 w 3742028"/>
              <a:gd name="connsiteY0" fmla="*/ 0 h 3356745"/>
              <a:gd name="connsiteX1" fmla="*/ 1374304 w 3742028"/>
              <a:gd name="connsiteY1" fmla="*/ 315016 h 3356745"/>
              <a:gd name="connsiteX2" fmla="*/ 3742028 w 3742028"/>
              <a:gd name="connsiteY2" fmla="*/ 3356745 h 3356745"/>
              <a:gd name="connsiteX3" fmla="*/ 0 w 3742028"/>
              <a:gd name="connsiteY3" fmla="*/ 3290604 h 3356745"/>
              <a:gd name="connsiteX4" fmla="*/ 0 w 3742028"/>
              <a:gd name="connsiteY4" fmla="*/ 0 h 335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2028" h="3356745">
                <a:moveTo>
                  <a:pt x="0" y="0"/>
                </a:moveTo>
                <a:lnTo>
                  <a:pt x="1374304" y="315016"/>
                </a:lnTo>
                <a:lnTo>
                  <a:pt x="3742028" y="3356745"/>
                </a:lnTo>
                <a:lnTo>
                  <a:pt x="0" y="32906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27261"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35D9FAD-B8B9-4A43-A150-F2D3824218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61560" y="818063"/>
            <a:ext cx="8233333" cy="1617693"/>
          </a:xfrm>
          <a:prstGeom prst="rect">
            <a:avLst/>
          </a:prstGeom>
        </p:spPr>
      </p:pic>
      <p:sp>
        <p:nvSpPr>
          <p:cNvPr id="26" name="Freeform 35">
            <a:extLst>
              <a:ext uri="{FF2B5EF4-FFF2-40B4-BE49-F238E27FC236}">
                <a16:creationId xmlns:a16="http://schemas.microsoft.com/office/drawing/2014/main" id="{7D0CFA36-B6B5-4D4B-85AC-1C54552F44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314353" y="9410700"/>
            <a:ext cx="1244281" cy="876299"/>
          </a:xfrm>
          <a:custGeom>
            <a:avLst/>
            <a:gdLst/>
            <a:ahLst/>
            <a:cxnLst/>
            <a:rect l="l" t="t" r="r" b="b"/>
            <a:pathLst>
              <a:path w="1244281" h="1274551">
                <a:moveTo>
                  <a:pt x="0" y="0"/>
                </a:moveTo>
                <a:lnTo>
                  <a:pt x="1244280" y="0"/>
                </a:lnTo>
                <a:lnTo>
                  <a:pt x="1244280" y="1274551"/>
                </a:lnTo>
                <a:lnTo>
                  <a:pt x="0" y="127455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1" b="-45446"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56DB5F6-BDA0-49ED-99FA-6CA5BA994C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CBCAB59-C26E-4868-A971-051876DAFB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67987"/>
          <a:stretch/>
        </p:blipFill>
        <p:spPr>
          <a:xfrm>
            <a:off x="6840345" y="8751289"/>
            <a:ext cx="4812789" cy="1535712"/>
          </a:xfrm>
          <a:prstGeom prst="rect">
            <a:avLst/>
          </a:prstGeom>
        </p:spPr>
      </p:pic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" y="3085660"/>
            <a:ext cx="8686800" cy="5944040"/>
            <a:chOff x="0" y="0"/>
            <a:chExt cx="9860957" cy="6683796"/>
          </a:xfrm>
        </p:grpSpPr>
        <p:grpSp>
          <p:nvGrpSpPr>
            <p:cNvPr id="3" name="Group 3"/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9860957" cy="6683796"/>
              <a:chOff x="0" y="0"/>
              <a:chExt cx="33529511" cy="22726437"/>
            </a:xfrm>
          </p:grpSpPr>
          <p:sp>
            <p:nvSpPr>
              <p:cNvPr id="4" name="Freeform 4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33529510" cy="22726438"/>
              </a:xfrm>
              <a:custGeom>
                <a:avLst/>
                <a:gdLst/>
                <a:ahLst/>
                <a:cxnLst/>
                <a:rect l="l" t="t" r="r" b="b"/>
                <a:pathLst>
                  <a:path w="33529510" h="22726438">
                    <a:moveTo>
                      <a:pt x="0" y="0"/>
                    </a:moveTo>
                    <a:lnTo>
                      <a:pt x="0" y="22726438"/>
                    </a:lnTo>
                    <a:lnTo>
                      <a:pt x="33529510" y="22726438"/>
                    </a:lnTo>
                    <a:lnTo>
                      <a:pt x="33529510" y="0"/>
                    </a:lnTo>
                    <a:lnTo>
                      <a:pt x="0" y="0"/>
                    </a:lnTo>
                    <a:close/>
                    <a:moveTo>
                      <a:pt x="33468549" y="22665477"/>
                    </a:moveTo>
                    <a:lnTo>
                      <a:pt x="59690" y="22665477"/>
                    </a:lnTo>
                    <a:lnTo>
                      <a:pt x="59690" y="59690"/>
                    </a:lnTo>
                    <a:lnTo>
                      <a:pt x="33468549" y="59690"/>
                    </a:lnTo>
                    <a:lnTo>
                      <a:pt x="33468549" y="2266547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44289" y="1545504"/>
              <a:ext cx="6862210" cy="3322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" marR="6985" indent="-17145" algn="just" defTabSz="1219200">
                <a:tabLst>
                  <a:tab pos="537845" algn="l"/>
                </a:tabLst>
              </a:pP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Tahoma" panose="020B0604030504040204" pitchFamily="34" charset="0"/>
                  <a:cs typeface="Clear Sans Medium" panose="020B0604020202020204" charset="0"/>
                </a:rPr>
                <a:t>Специалист</a:t>
              </a:r>
              <a:r>
                <a:rPr lang="ru-RU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Tahoma" panose="020B0604030504040204" pitchFamily="34" charset="0"/>
                  <a:cs typeface="Clear Sans Medium" panose="020B0604020202020204" charset="0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Tahoma" panose="020B0604030504040204" pitchFamily="34" charset="0"/>
                  <a:cs typeface="Clear Sans Medium" panose="020B0604020202020204" charset="0"/>
                </a:rPr>
                <a:t>по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Tahoma" panose="020B0604030504040204" pitchFamily="34" charset="0"/>
                  <a:cs typeface="Clear Sans Medium" panose="020B0604020202020204" charset="0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Tahoma" panose="020B0604030504040204" pitchFamily="34" charset="0"/>
                  <a:cs typeface="Clear Sans Medium" panose="020B0604020202020204" charset="0"/>
                </a:rPr>
                <a:t>защите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Tahoma" panose="020B0604030504040204" pitchFamily="34" charset="0"/>
                  <a:cs typeface="Clear Sans Medium" panose="020B0604020202020204" charset="0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Tahoma" panose="020B0604030504040204" pitchFamily="34" charset="0"/>
                  <a:cs typeface="Clear Sans Medium" panose="020B0604020202020204" charset="0"/>
                </a:rPr>
                <a:t>в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Tahoma" panose="020B0604030504040204" pitchFamily="34" charset="0"/>
                  <a:cs typeface="Clear Sans Medium" panose="020B0604020202020204" charset="0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Tahoma" panose="020B0604030504040204" pitchFamily="34" charset="0"/>
                  <a:cs typeface="Clear Sans Medium" panose="020B0604020202020204" charset="0"/>
                </a:rPr>
                <a:t>чрезвычайных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Tahoma" panose="020B0604030504040204" pitchFamily="34" charset="0"/>
                  <a:cs typeface="Clear Sans Medium" panose="020B0604020202020204" charset="0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Tahoma" panose="020B0604030504040204" pitchFamily="34" charset="0"/>
                  <a:cs typeface="Clear Sans Medium" panose="020B0604020202020204" charset="0"/>
                </a:rPr>
                <a:t>ситуациях – это профессионал, который занимается подготовкой к ЧС, предотвращением, ликвидацией последствий и обеспечением безопасности людей и окружающей среды в случае аварий, катастроф и стихийных бедствий</a:t>
              </a:r>
            </a:p>
          </p:txBody>
        </p:sp>
      </p:grp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05000" y="1448033"/>
            <a:ext cx="543239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9"/>
              </a:lnSpc>
            </a:pPr>
            <a:r>
              <a:rPr lang="ru-RU" sz="7000" b="1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Кто он?</a:t>
            </a:r>
            <a:endParaRPr lang="en-US" sz="7000" b="1" dirty="0">
              <a:solidFill>
                <a:srgbClr val="FFFFFF"/>
              </a:solidFill>
              <a:latin typeface="Clear Sans Medium" panose="020B0604020202020204" charset="0"/>
              <a:ea typeface="Clear Sans Medium"/>
              <a:cs typeface="Clear Sans Medium" panose="020B0604020202020204" charset="0"/>
              <a:sym typeface="Clear Sans Medium"/>
            </a:endParaRPr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439652" y="1424832"/>
            <a:ext cx="8300033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44"/>
              </a:lnSpc>
              <a:spcBef>
                <a:spcPct val="0"/>
              </a:spcBef>
            </a:pPr>
            <a:r>
              <a:rPr lang="ru-RU" sz="6995" b="1" u="none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Чем занимается?</a:t>
            </a:r>
            <a:endParaRPr lang="en-US" sz="6995" b="1" u="none" dirty="0">
              <a:solidFill>
                <a:srgbClr val="FFFFFF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</p:txBody>
      </p:sp>
      <p:sp>
        <p:nvSpPr>
          <p:cNvPr id="34" name="Freeform 3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423593"/>
            <a:ext cx="1028700" cy="1076361"/>
          </a:xfrm>
          <a:custGeom>
            <a:avLst/>
            <a:gdLst/>
            <a:ahLst/>
            <a:cxnLst/>
            <a:rect l="l" t="t" r="r" b="b"/>
            <a:pathLst>
              <a:path w="1308645" h="1076361">
                <a:moveTo>
                  <a:pt x="0" y="0"/>
                </a:moveTo>
                <a:lnTo>
                  <a:pt x="1308645" y="0"/>
                </a:lnTo>
                <a:lnTo>
                  <a:pt x="1308645" y="1076361"/>
                </a:lnTo>
                <a:lnTo>
                  <a:pt x="0" y="10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7213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6" name="Freeform 3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44008" y="-1"/>
            <a:ext cx="1217088" cy="698703"/>
          </a:xfrm>
          <a:custGeom>
            <a:avLst/>
            <a:gdLst/>
            <a:ahLst/>
            <a:cxnLst/>
            <a:rect l="l" t="t" r="r" b="b"/>
            <a:pathLst>
              <a:path w="1217088" h="1017790">
                <a:moveTo>
                  <a:pt x="0" y="0"/>
                </a:moveTo>
                <a:lnTo>
                  <a:pt x="1217088" y="0"/>
                </a:lnTo>
                <a:lnTo>
                  <a:pt x="1217088" y="1017790"/>
                </a:lnTo>
                <a:lnTo>
                  <a:pt x="0" y="10177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5668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7" name="TextBox 19">
            <a:extLst>
              <a:ext uri="{FF2B5EF4-FFF2-40B4-BE49-F238E27FC236}">
                <a16:creationId xmlns:a16="http://schemas.microsoft.com/office/drawing/2014/main" id="{0DFE3077-F50D-4368-ADEE-A150F5B0E3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77000" y="1673000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01</a:t>
            </a:r>
          </a:p>
        </p:txBody>
      </p:sp>
      <p:sp>
        <p:nvSpPr>
          <p:cNvPr id="41" name="Freeform 10">
            <a:extLst>
              <a:ext uri="{FF2B5EF4-FFF2-40B4-BE49-F238E27FC236}">
                <a16:creationId xmlns:a16="http://schemas.microsoft.com/office/drawing/2014/main" id="{88B2D55F-F3D5-4BB0-957E-452EAE9BB7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057380" y="4708347"/>
            <a:ext cx="2230619" cy="2671202"/>
          </a:xfrm>
          <a:custGeom>
            <a:avLst/>
            <a:gdLst/>
            <a:ahLst/>
            <a:cxnLst/>
            <a:rect l="l" t="t" r="r" b="b"/>
            <a:pathLst>
              <a:path w="3519362" h="3290604">
                <a:moveTo>
                  <a:pt x="0" y="0"/>
                </a:moveTo>
                <a:lnTo>
                  <a:pt x="3519362" y="0"/>
                </a:lnTo>
                <a:lnTo>
                  <a:pt x="3519362" y="3290604"/>
                </a:lnTo>
                <a:lnTo>
                  <a:pt x="0" y="32906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" r="-28076"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C408F0C-8510-4C36-85F4-B7A37BA775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16289350" y="698703"/>
            <a:ext cx="900670" cy="1581664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AF44DDC-B6F6-4CED-8D8E-2AFF34AC97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29520" y="3086223"/>
            <a:ext cx="2946398" cy="285121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7B9F7CA-38D2-4C99-ABE6-D3CE7502B3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29520" y="6301557"/>
            <a:ext cx="2946398" cy="267120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BBC0D61-79AE-49BD-8DF0-B877CA9133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70242" y="3104199"/>
            <a:ext cx="2860395" cy="283323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FBFD3CBC-E447-4F19-8585-8CD75165E7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51690" y="3397433"/>
            <a:ext cx="27556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sz="2000" dirty="0">
                <a:solidFill>
                  <a:schemeClr val="bg1"/>
                </a:solidFill>
                <a:latin typeface="Clear Sans Medium" panose="020B0604020202020204" charset="0"/>
                <a:ea typeface="Tahoma" panose="020B0604030504040204" pitchFamily="34" charset="0"/>
                <a:cs typeface="Clear Sans Medium" panose="020B0604020202020204" charset="0"/>
              </a:rPr>
              <a:t>Разработка </a:t>
            </a:r>
          </a:p>
          <a:p>
            <a:pPr algn="ctr"/>
            <a:r>
              <a:rPr lang="ru-RU" altLang="en-US" sz="2000" dirty="0">
                <a:solidFill>
                  <a:schemeClr val="bg1"/>
                </a:solidFill>
                <a:latin typeface="Clear Sans Medium" panose="020B0604020202020204" charset="0"/>
                <a:ea typeface="Tahoma" panose="020B0604030504040204" pitchFamily="34" charset="0"/>
                <a:cs typeface="Clear Sans Medium" panose="020B0604020202020204" charset="0"/>
              </a:rPr>
              <a:t>и реализация планов по предотвращению и ликвидации ЧС, планов эвакуации </a:t>
            </a:r>
          </a:p>
          <a:p>
            <a:pPr algn="ctr"/>
            <a:r>
              <a:rPr lang="ru-RU" altLang="en-US" sz="2000" dirty="0">
                <a:solidFill>
                  <a:schemeClr val="bg1"/>
                </a:solidFill>
                <a:latin typeface="Clear Sans Medium" panose="020B0604020202020204" charset="0"/>
                <a:ea typeface="Tahoma" panose="020B0604030504040204" pitchFamily="34" charset="0"/>
                <a:cs typeface="Clear Sans Medium" panose="020B0604020202020204" charset="0"/>
              </a:rPr>
              <a:t>и обучения населения.</a:t>
            </a:r>
            <a:endParaRPr lang="en-US" altLang="en-US" sz="2000" dirty="0">
              <a:solidFill>
                <a:schemeClr val="bg1"/>
              </a:solidFill>
              <a:latin typeface="Clear Sans Medium" panose="020B0604020202020204" charset="0"/>
              <a:ea typeface="Tahoma" panose="020B0604030504040204" pitchFamily="34" charset="0"/>
              <a:cs typeface="Clear Sans Medium" panose="020B060402020202020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6A11BE3-DA84-4EFF-A980-61EFA2E718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877800" y="3429691"/>
            <a:ext cx="2667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sz="2000" dirty="0">
                <a:solidFill>
                  <a:schemeClr val="bg1"/>
                </a:solidFill>
                <a:latin typeface="Clear Sans Medium" panose="020B0604020202020204" charset="0"/>
                <a:ea typeface="Tahoma" panose="020B0604030504040204" pitchFamily="34" charset="0"/>
                <a:cs typeface="Clear Sans Medium" panose="020B0604020202020204" charset="0"/>
              </a:rPr>
              <a:t>Подготовка населения к ЧС, обучение способам защиты, проведение инструктажей </a:t>
            </a:r>
            <a:endParaRPr lang="en-US" altLang="en-US" sz="2000" dirty="0">
              <a:solidFill>
                <a:schemeClr val="bg1"/>
              </a:solidFill>
              <a:latin typeface="Clear Sans Medium" panose="020B0604020202020204" charset="0"/>
              <a:ea typeface="Tahoma" panose="020B0604030504040204" pitchFamily="34" charset="0"/>
              <a:cs typeface="Clear Sans Medium" panose="020B0604020202020204" charset="0"/>
            </a:endParaRPr>
          </a:p>
          <a:p>
            <a:pPr algn="ctr"/>
            <a:r>
              <a:rPr lang="ru-RU" altLang="en-US" sz="2000" dirty="0">
                <a:solidFill>
                  <a:schemeClr val="bg1"/>
                </a:solidFill>
                <a:latin typeface="Clear Sans Medium" panose="020B0604020202020204" charset="0"/>
                <a:ea typeface="Tahoma" panose="020B0604030504040204" pitchFamily="34" charset="0"/>
                <a:cs typeface="Clear Sans Medium" panose="020B0604020202020204" charset="0"/>
              </a:rPr>
              <a:t>и учений</a:t>
            </a:r>
            <a:endParaRPr lang="en-US" altLang="en-US" sz="2000" dirty="0">
              <a:solidFill>
                <a:schemeClr val="bg1"/>
              </a:solidFill>
              <a:latin typeface="Clear Sans Medium" panose="020B0604020202020204" charset="0"/>
              <a:ea typeface="Tahoma" panose="020B0604030504040204" pitchFamily="34" charset="0"/>
              <a:cs typeface="Clear Sans Medium" panose="020B060402020202020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5DDB769-6036-4F60-8FE4-89917C22D7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74202" y="6553891"/>
            <a:ext cx="29463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sz="2000" dirty="0">
                <a:solidFill>
                  <a:schemeClr val="bg1"/>
                </a:solidFill>
                <a:latin typeface="Clear Sans Medium" panose="020B0604020202020204" charset="0"/>
                <a:ea typeface="Tahoma" panose="020B0604030504040204" pitchFamily="34" charset="0"/>
                <a:cs typeface="Clear Sans Medium" panose="020B0604020202020204" charset="0"/>
              </a:rPr>
              <a:t>Организация и участие в ликвидации последствий ЧС, оказание помощи пострадавшим </a:t>
            </a:r>
          </a:p>
          <a:p>
            <a:pPr algn="ctr"/>
            <a:r>
              <a:rPr lang="ru-RU" altLang="en-US" sz="2000" dirty="0">
                <a:solidFill>
                  <a:schemeClr val="bg1"/>
                </a:solidFill>
                <a:latin typeface="Clear Sans Medium" panose="020B0604020202020204" charset="0"/>
                <a:ea typeface="Tahoma" panose="020B0604030504040204" pitchFamily="34" charset="0"/>
                <a:cs typeface="Clear Sans Medium" panose="020B0604020202020204" charset="0"/>
              </a:rPr>
              <a:t>и пострадавшим территориям</a:t>
            </a:r>
            <a:endParaRPr lang="en-US" altLang="en-US" sz="2000" dirty="0">
              <a:solidFill>
                <a:schemeClr val="bg1"/>
              </a:solidFill>
              <a:latin typeface="Clear Sans Medium" panose="020B0604020202020204" charset="0"/>
              <a:ea typeface="Tahoma" panose="020B0604030504040204" pitchFamily="34" charset="0"/>
              <a:cs typeface="Clear Sans Medium" panose="020B060402020202020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009254B0-AF45-4CB7-BDAE-9BE1AD7FF7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802661" y="6301557"/>
            <a:ext cx="2742139" cy="267120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0AA62F4-EC63-4AC9-A533-99906EB340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83235" y="6819460"/>
            <a:ext cx="27615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sz="2000" dirty="0">
                <a:solidFill>
                  <a:schemeClr val="bg1"/>
                </a:solidFill>
                <a:latin typeface="Clear Sans Medium" panose="020B0604020202020204" charset="0"/>
                <a:ea typeface="Tahoma" panose="020B0604030504040204" pitchFamily="34" charset="0"/>
                <a:cs typeface="Clear Sans Medium" panose="020B0604020202020204" charset="0"/>
              </a:rPr>
              <a:t>Обеспечение готовности систем оповещения, связи </a:t>
            </a:r>
            <a:endParaRPr lang="en-US" altLang="en-US" sz="2000" dirty="0">
              <a:solidFill>
                <a:schemeClr val="bg1"/>
              </a:solidFill>
              <a:latin typeface="Clear Sans Medium" panose="020B0604020202020204" charset="0"/>
              <a:ea typeface="Tahoma" panose="020B0604030504040204" pitchFamily="34" charset="0"/>
              <a:cs typeface="Clear Sans Medium" panose="020B0604020202020204" charset="0"/>
            </a:endParaRPr>
          </a:p>
          <a:p>
            <a:pPr algn="ctr"/>
            <a:r>
              <a:rPr lang="ru-RU" altLang="en-US" sz="2000" dirty="0">
                <a:solidFill>
                  <a:schemeClr val="bg1"/>
                </a:solidFill>
                <a:latin typeface="Clear Sans Medium" panose="020B0604020202020204" charset="0"/>
                <a:ea typeface="Tahoma" panose="020B0604030504040204" pitchFamily="34" charset="0"/>
                <a:cs typeface="Clear Sans Medium" panose="020B0604020202020204" charset="0"/>
              </a:rPr>
              <a:t>и экстренной помощи</a:t>
            </a:r>
            <a:endParaRPr lang="en-US" altLang="en-US" sz="2000" dirty="0">
              <a:solidFill>
                <a:schemeClr val="bg1"/>
              </a:solidFill>
              <a:latin typeface="Clear Sans Medium" panose="020B0604020202020204" charset="0"/>
              <a:ea typeface="Tahoma" panose="020B0604030504040204" pitchFamily="34" charset="0"/>
              <a:cs typeface="Clear Sans Medium" panose="020B0604020202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Объект 49">
            <a:extLst>
              <a:ext uri="{FF2B5EF4-FFF2-40B4-BE49-F238E27FC236}">
                <a16:creationId xmlns:a16="http://schemas.microsoft.com/office/drawing/2014/main" id="{9AC27F16-1F12-4F8D-90C6-083F0113E0E8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3000694706"/>
              </p:ext>
            </p:extLst>
          </p:nvPr>
        </p:nvGraphicFramePr>
        <p:xfrm>
          <a:off x="-300038" y="-168275"/>
          <a:ext cx="18791238" cy="1112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3" imgW="10899232" imgH="5159487" progId="CorelDraw.Graphic.24">
                  <p:embed/>
                </p:oleObj>
              </mc:Choice>
              <mc:Fallback>
                <p:oleObj name="CorelDRAW" r:id="rId3" imgW="10899232" imgH="5159487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00038" y="-168275"/>
                        <a:ext cx="18791238" cy="11126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F0E7E8E-056B-4B7B-A324-8F269BFC55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4762" t="12683" b="-1"/>
          <a:stretch/>
        </p:blipFill>
        <p:spPr>
          <a:xfrm rot="10800000">
            <a:off x="12496800" y="1325407"/>
            <a:ext cx="5967224" cy="9609293"/>
          </a:xfrm>
          <a:prstGeom prst="rect">
            <a:avLst/>
          </a:prstGeom>
        </p:spPr>
      </p:pic>
      <p:sp>
        <p:nvSpPr>
          <p:cNvPr id="23" name="Freeform 2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512091" y="-168495"/>
            <a:ext cx="2041606" cy="1417703"/>
          </a:xfrm>
          <a:custGeom>
            <a:avLst/>
            <a:gdLst/>
            <a:ahLst/>
            <a:cxnLst/>
            <a:rect l="l" t="t" r="r" b="b"/>
            <a:pathLst>
              <a:path w="2041606" h="2031398">
                <a:moveTo>
                  <a:pt x="0" y="0"/>
                </a:moveTo>
                <a:lnTo>
                  <a:pt x="2041606" y="0"/>
                </a:lnTo>
                <a:lnTo>
                  <a:pt x="2041606" y="2031398"/>
                </a:lnTo>
                <a:lnTo>
                  <a:pt x="0" y="20313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3288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28" name="Group 2">
            <a:extLst>
              <a:ext uri="{FF2B5EF4-FFF2-40B4-BE49-F238E27FC236}">
                <a16:creationId xmlns:a16="http://schemas.microsoft.com/office/drawing/2014/main" id="{25B604A5-9B73-41B5-A3E6-4B737B47017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29263" y="2274116"/>
            <a:ext cx="9791699" cy="1865908"/>
            <a:chOff x="0" y="-276285"/>
            <a:chExt cx="7325890" cy="1423399"/>
          </a:xfrm>
        </p:grpSpPr>
        <p:grpSp>
          <p:nvGrpSpPr>
            <p:cNvPr id="29" name="Group 3">
              <a:extLst>
                <a:ext uri="{FF2B5EF4-FFF2-40B4-BE49-F238E27FC236}">
                  <a16:creationId xmlns:a16="http://schemas.microsoft.com/office/drawing/2014/main" id="{6A5A5F3C-1AF4-46A7-A383-F2D6BF8771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276285"/>
              <a:ext cx="7325890" cy="1423399"/>
              <a:chOff x="0" y="-463496"/>
              <a:chExt cx="12289910" cy="2387894"/>
            </a:xfrm>
          </p:grpSpPr>
          <p:sp>
            <p:nvSpPr>
              <p:cNvPr id="31" name="Freeform 4">
                <a:extLst>
                  <a:ext uri="{FF2B5EF4-FFF2-40B4-BE49-F238E27FC236}">
                    <a16:creationId xmlns:a16="http://schemas.microsoft.com/office/drawing/2014/main" id="{6EDD3000-1E00-4F24-9298-D82076EE365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463496"/>
                <a:ext cx="12289910" cy="2387894"/>
              </a:xfrm>
              <a:custGeom>
                <a:avLst/>
                <a:gdLst/>
                <a:ahLst/>
                <a:cxnLst/>
                <a:rect l="l" t="t" r="r" b="b"/>
                <a:pathLst>
                  <a:path w="12289910" h="2387894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" name="TextBox 5">
              <a:extLst>
                <a:ext uri="{FF2B5EF4-FFF2-40B4-BE49-F238E27FC236}">
                  <a16:creationId xmlns:a16="http://schemas.microsoft.com/office/drawing/2014/main" id="{696E6CBD-5DB3-4B86-B946-69EB2268EA7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0601" y="12800"/>
              <a:ext cx="6308767" cy="8452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2075" lvl="5" indent="263525"/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Выполнение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работ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по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осуществлению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караульной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службы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,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тушению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пожаров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,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проведению</a:t>
              </a:r>
              <a:r>
                <a:rPr lang="ru-RU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аварийно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-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спасательных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работ</a:t>
              </a:r>
              <a:endPara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endParaRP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152DB40-C9D2-450C-AF98-91F45FF5D5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009" y="253638"/>
            <a:ext cx="8731250" cy="859780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6EA5268-CF6A-4657-8D78-6E4F0EC9A6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4811" b="32043"/>
          <a:stretch/>
        </p:blipFill>
        <p:spPr>
          <a:xfrm rot="5460000">
            <a:off x="1480104" y="4972771"/>
            <a:ext cx="4190589" cy="7757346"/>
          </a:xfrm>
          <a:prstGeom prst="rect">
            <a:avLst/>
          </a:prstGeom>
        </p:spPr>
      </p:pic>
      <p:sp>
        <p:nvSpPr>
          <p:cNvPr id="22" name="TextBox 2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29765" y="7285854"/>
            <a:ext cx="9005629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ru-RU" sz="3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КОМПЕТЕНЦИЯ</a:t>
            </a:r>
            <a:endParaRPr lang="en-US" sz="3200" dirty="0">
              <a:solidFill>
                <a:schemeClr val="bg1"/>
              </a:solidFill>
              <a:latin typeface="Clear Sans Medium" panose="020B0604020202020204" charset="0"/>
              <a:cs typeface="Clear Sans Medium" panose="020B0604020202020204" charset="0"/>
            </a:endParaRPr>
          </a:p>
          <a:p>
            <a:pPr marL="17145" marR="6985" defTabSz="1219200">
              <a:spcBef>
                <a:spcPts val="5"/>
              </a:spcBef>
              <a:tabLst>
                <a:tab pos="3448685" algn="l"/>
              </a:tabLst>
            </a:pPr>
            <a:r>
              <a:rPr 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СПАСАТЕЛЬНЫЕ РАБОТЫ</a:t>
            </a:r>
          </a:p>
        </p:txBody>
      </p:sp>
      <p:sp>
        <p:nvSpPr>
          <p:cNvPr id="49" name="Freeform 2">
            <a:extLst>
              <a:ext uri="{FF2B5EF4-FFF2-40B4-BE49-F238E27FC236}">
                <a16:creationId xmlns:a16="http://schemas.microsoft.com/office/drawing/2014/main" id="{E4AD8B07-DCC6-4D64-A7C7-4C4BE537F99A}"/>
              </a:ext>
            </a:extLst>
          </p:cNvPr>
          <p:cNvSpPr/>
          <p:nvPr/>
        </p:nvSpPr>
        <p:spPr>
          <a:xfrm rot="13598024">
            <a:off x="3926893" y="9146128"/>
            <a:ext cx="3039233" cy="2859211"/>
          </a:xfrm>
          <a:custGeom>
            <a:avLst/>
            <a:gdLst>
              <a:gd name="connsiteX0" fmla="*/ 2527877 w 3361234"/>
              <a:gd name="connsiteY0" fmla="*/ 0 h 3426620"/>
              <a:gd name="connsiteX1" fmla="*/ 3361234 w 3361234"/>
              <a:gd name="connsiteY1" fmla="*/ 14199 h 3426620"/>
              <a:gd name="connsiteX2" fmla="*/ 3361234 w 3361234"/>
              <a:gd name="connsiteY2" fmla="*/ 3426620 h 3426620"/>
              <a:gd name="connsiteX3" fmla="*/ 0 w 3361234"/>
              <a:gd name="connsiteY3" fmla="*/ 3426620 h 3426620"/>
              <a:gd name="connsiteX4" fmla="*/ 2527877 w 3361234"/>
              <a:gd name="connsiteY4" fmla="*/ 0 h 3426620"/>
              <a:gd name="connsiteX0" fmla="*/ 2527877 w 3361234"/>
              <a:gd name="connsiteY0" fmla="*/ 0 h 3426620"/>
              <a:gd name="connsiteX1" fmla="*/ 3361234 w 3361234"/>
              <a:gd name="connsiteY1" fmla="*/ 14199 h 3426620"/>
              <a:gd name="connsiteX2" fmla="*/ 3361234 w 3361234"/>
              <a:gd name="connsiteY2" fmla="*/ 3426620 h 3426620"/>
              <a:gd name="connsiteX3" fmla="*/ 0 w 3361234"/>
              <a:gd name="connsiteY3" fmla="*/ 3426620 h 3426620"/>
              <a:gd name="connsiteX4" fmla="*/ 2527877 w 3361234"/>
              <a:gd name="connsiteY4" fmla="*/ 0 h 3426620"/>
              <a:gd name="connsiteX0" fmla="*/ 2582650 w 3416007"/>
              <a:gd name="connsiteY0" fmla="*/ 0 h 3426620"/>
              <a:gd name="connsiteX1" fmla="*/ 3416007 w 3416007"/>
              <a:gd name="connsiteY1" fmla="*/ 14199 h 3426620"/>
              <a:gd name="connsiteX2" fmla="*/ 3416007 w 3416007"/>
              <a:gd name="connsiteY2" fmla="*/ 3426620 h 3426620"/>
              <a:gd name="connsiteX3" fmla="*/ 54773 w 3416007"/>
              <a:gd name="connsiteY3" fmla="*/ 3426620 h 3426620"/>
              <a:gd name="connsiteX4" fmla="*/ 2582650 w 3416007"/>
              <a:gd name="connsiteY4" fmla="*/ 0 h 3426620"/>
              <a:gd name="connsiteX0" fmla="*/ 2582650 w 3416007"/>
              <a:gd name="connsiteY0" fmla="*/ 0 h 3426620"/>
              <a:gd name="connsiteX1" fmla="*/ 3416007 w 3416007"/>
              <a:gd name="connsiteY1" fmla="*/ 14199 h 3426620"/>
              <a:gd name="connsiteX2" fmla="*/ 3416007 w 3416007"/>
              <a:gd name="connsiteY2" fmla="*/ 3426620 h 3426620"/>
              <a:gd name="connsiteX3" fmla="*/ 54773 w 3416007"/>
              <a:gd name="connsiteY3" fmla="*/ 3426620 h 3426620"/>
              <a:gd name="connsiteX4" fmla="*/ 2582650 w 3416007"/>
              <a:gd name="connsiteY4" fmla="*/ 0 h 3426620"/>
              <a:gd name="connsiteX0" fmla="*/ 2757893 w 3591250"/>
              <a:gd name="connsiteY0" fmla="*/ 0 h 3426620"/>
              <a:gd name="connsiteX1" fmla="*/ 3591250 w 3591250"/>
              <a:gd name="connsiteY1" fmla="*/ 14199 h 3426620"/>
              <a:gd name="connsiteX2" fmla="*/ 3591250 w 3591250"/>
              <a:gd name="connsiteY2" fmla="*/ 3426620 h 3426620"/>
              <a:gd name="connsiteX3" fmla="*/ 230016 w 3591250"/>
              <a:gd name="connsiteY3" fmla="*/ 3426620 h 3426620"/>
              <a:gd name="connsiteX4" fmla="*/ 590082 w 3591250"/>
              <a:gd name="connsiteY4" fmla="*/ 2408331 h 3426620"/>
              <a:gd name="connsiteX5" fmla="*/ 2757893 w 3591250"/>
              <a:gd name="connsiteY5" fmla="*/ 0 h 3426620"/>
              <a:gd name="connsiteX0" fmla="*/ 2757893 w 3591250"/>
              <a:gd name="connsiteY0" fmla="*/ 0 h 3426620"/>
              <a:gd name="connsiteX1" fmla="*/ 3591250 w 3591250"/>
              <a:gd name="connsiteY1" fmla="*/ 14199 h 3426620"/>
              <a:gd name="connsiteX2" fmla="*/ 3591250 w 3591250"/>
              <a:gd name="connsiteY2" fmla="*/ 3426620 h 3426620"/>
              <a:gd name="connsiteX3" fmla="*/ 230016 w 3591250"/>
              <a:gd name="connsiteY3" fmla="*/ 3426620 h 3426620"/>
              <a:gd name="connsiteX4" fmla="*/ 590082 w 3591250"/>
              <a:gd name="connsiteY4" fmla="*/ 2408331 h 3426620"/>
              <a:gd name="connsiteX5" fmla="*/ 2757893 w 3591250"/>
              <a:gd name="connsiteY5" fmla="*/ 0 h 3426620"/>
              <a:gd name="connsiteX0" fmla="*/ 2742560 w 3575917"/>
              <a:gd name="connsiteY0" fmla="*/ 0 h 3426620"/>
              <a:gd name="connsiteX1" fmla="*/ 3575917 w 3575917"/>
              <a:gd name="connsiteY1" fmla="*/ 14199 h 3426620"/>
              <a:gd name="connsiteX2" fmla="*/ 3575917 w 3575917"/>
              <a:gd name="connsiteY2" fmla="*/ 3426620 h 3426620"/>
              <a:gd name="connsiteX3" fmla="*/ 214683 w 3575917"/>
              <a:gd name="connsiteY3" fmla="*/ 3426620 h 3426620"/>
              <a:gd name="connsiteX4" fmla="*/ 574749 w 3575917"/>
              <a:gd name="connsiteY4" fmla="*/ 2408331 h 3426620"/>
              <a:gd name="connsiteX5" fmla="*/ 2742560 w 3575917"/>
              <a:gd name="connsiteY5" fmla="*/ 0 h 3426620"/>
              <a:gd name="connsiteX0" fmla="*/ 2760769 w 3575917"/>
              <a:gd name="connsiteY0" fmla="*/ 60338 h 3412421"/>
              <a:gd name="connsiteX1" fmla="*/ 3575917 w 3575917"/>
              <a:gd name="connsiteY1" fmla="*/ 0 h 3412421"/>
              <a:gd name="connsiteX2" fmla="*/ 3575917 w 3575917"/>
              <a:gd name="connsiteY2" fmla="*/ 3412421 h 3412421"/>
              <a:gd name="connsiteX3" fmla="*/ 214683 w 3575917"/>
              <a:gd name="connsiteY3" fmla="*/ 3412421 h 3412421"/>
              <a:gd name="connsiteX4" fmla="*/ 574749 w 3575917"/>
              <a:gd name="connsiteY4" fmla="*/ 2394132 h 3412421"/>
              <a:gd name="connsiteX5" fmla="*/ 2760769 w 3575917"/>
              <a:gd name="connsiteY5" fmla="*/ 60338 h 3412421"/>
              <a:gd name="connsiteX0" fmla="*/ 2760769 w 3575917"/>
              <a:gd name="connsiteY0" fmla="*/ 60338 h 3412421"/>
              <a:gd name="connsiteX1" fmla="*/ 3575917 w 3575917"/>
              <a:gd name="connsiteY1" fmla="*/ 0 h 3412421"/>
              <a:gd name="connsiteX2" fmla="*/ 3575917 w 3575917"/>
              <a:gd name="connsiteY2" fmla="*/ 3412421 h 3412421"/>
              <a:gd name="connsiteX3" fmla="*/ 214683 w 3575917"/>
              <a:gd name="connsiteY3" fmla="*/ 3412421 h 3412421"/>
              <a:gd name="connsiteX4" fmla="*/ 574749 w 3575917"/>
              <a:gd name="connsiteY4" fmla="*/ 2394132 h 3412421"/>
              <a:gd name="connsiteX5" fmla="*/ 2760769 w 3575917"/>
              <a:gd name="connsiteY5" fmla="*/ 60338 h 3412421"/>
              <a:gd name="connsiteX0" fmla="*/ 2810052 w 3625200"/>
              <a:gd name="connsiteY0" fmla="*/ 60338 h 3412421"/>
              <a:gd name="connsiteX1" fmla="*/ 3625200 w 3625200"/>
              <a:gd name="connsiteY1" fmla="*/ 0 h 3412421"/>
              <a:gd name="connsiteX2" fmla="*/ 3625200 w 3625200"/>
              <a:gd name="connsiteY2" fmla="*/ 3412421 h 3412421"/>
              <a:gd name="connsiteX3" fmla="*/ 202133 w 3625200"/>
              <a:gd name="connsiteY3" fmla="*/ 3406143 h 3412421"/>
              <a:gd name="connsiteX4" fmla="*/ 624032 w 3625200"/>
              <a:gd name="connsiteY4" fmla="*/ 2394132 h 3412421"/>
              <a:gd name="connsiteX5" fmla="*/ 2810052 w 3625200"/>
              <a:gd name="connsiteY5" fmla="*/ 60338 h 3412421"/>
              <a:gd name="connsiteX0" fmla="*/ 2810052 w 3625200"/>
              <a:gd name="connsiteY0" fmla="*/ 60338 h 3412421"/>
              <a:gd name="connsiteX1" fmla="*/ 3625200 w 3625200"/>
              <a:gd name="connsiteY1" fmla="*/ 0 h 3412421"/>
              <a:gd name="connsiteX2" fmla="*/ 3625200 w 3625200"/>
              <a:gd name="connsiteY2" fmla="*/ 3412421 h 3412421"/>
              <a:gd name="connsiteX3" fmla="*/ 202133 w 3625200"/>
              <a:gd name="connsiteY3" fmla="*/ 3406143 h 3412421"/>
              <a:gd name="connsiteX4" fmla="*/ 624032 w 3625200"/>
              <a:gd name="connsiteY4" fmla="*/ 2394132 h 3412421"/>
              <a:gd name="connsiteX5" fmla="*/ 2810052 w 3625200"/>
              <a:gd name="connsiteY5" fmla="*/ 60338 h 3412421"/>
              <a:gd name="connsiteX0" fmla="*/ 2812127 w 3627275"/>
              <a:gd name="connsiteY0" fmla="*/ 60338 h 3412421"/>
              <a:gd name="connsiteX1" fmla="*/ 3627275 w 3627275"/>
              <a:gd name="connsiteY1" fmla="*/ 0 h 3412421"/>
              <a:gd name="connsiteX2" fmla="*/ 3627275 w 3627275"/>
              <a:gd name="connsiteY2" fmla="*/ 3412421 h 3412421"/>
              <a:gd name="connsiteX3" fmla="*/ 204208 w 3627275"/>
              <a:gd name="connsiteY3" fmla="*/ 3406143 h 3412421"/>
              <a:gd name="connsiteX4" fmla="*/ 615395 w 3627275"/>
              <a:gd name="connsiteY4" fmla="*/ 2394438 h 3412421"/>
              <a:gd name="connsiteX5" fmla="*/ 2812127 w 3627275"/>
              <a:gd name="connsiteY5" fmla="*/ 60338 h 341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7275" h="3412421">
                <a:moveTo>
                  <a:pt x="2812127" y="60338"/>
                </a:moveTo>
                <a:lnTo>
                  <a:pt x="3627275" y="0"/>
                </a:lnTo>
                <a:lnTo>
                  <a:pt x="3627275" y="3412421"/>
                </a:lnTo>
                <a:lnTo>
                  <a:pt x="204208" y="3406143"/>
                </a:lnTo>
                <a:cubicBezTo>
                  <a:pt x="-311700" y="3249386"/>
                  <a:pt x="271807" y="3435098"/>
                  <a:pt x="615395" y="2394438"/>
                </a:cubicBezTo>
                <a:cubicBezTo>
                  <a:pt x="621305" y="2390054"/>
                  <a:pt x="2815076" y="55438"/>
                  <a:pt x="2812127" y="60338"/>
                </a:cubicBez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B7F8F8A-B72F-4A4F-A4A5-7B965B9B19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8186" y="688584"/>
            <a:ext cx="2152233" cy="1261016"/>
          </a:xfrm>
          <a:prstGeom prst="rect">
            <a:avLst/>
          </a:prstGeom>
        </p:spPr>
      </p:pic>
      <p:sp>
        <p:nvSpPr>
          <p:cNvPr id="35" name="Freeform 4">
            <a:extLst>
              <a:ext uri="{FF2B5EF4-FFF2-40B4-BE49-F238E27FC236}">
                <a16:creationId xmlns:a16="http://schemas.microsoft.com/office/drawing/2014/main" id="{58C9DDFB-5895-49BF-ABA6-7102968AEB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529263" y="4782988"/>
            <a:ext cx="9791699" cy="1865908"/>
          </a:xfrm>
          <a:custGeom>
            <a:avLst/>
            <a:gdLst/>
            <a:ahLst/>
            <a:cxnLst/>
            <a:rect l="l" t="t" r="r" b="b"/>
            <a:pathLst>
              <a:path w="12289910" h="2387894">
                <a:moveTo>
                  <a:pt x="0" y="0"/>
                </a:moveTo>
                <a:lnTo>
                  <a:pt x="0" y="2387894"/>
                </a:lnTo>
                <a:lnTo>
                  <a:pt x="12289910" y="2387894"/>
                </a:lnTo>
                <a:lnTo>
                  <a:pt x="12289910" y="0"/>
                </a:lnTo>
                <a:lnTo>
                  <a:pt x="0" y="0"/>
                </a:lnTo>
                <a:close/>
                <a:moveTo>
                  <a:pt x="12228950" y="2326934"/>
                </a:moveTo>
                <a:lnTo>
                  <a:pt x="59690" y="2326934"/>
                </a:lnTo>
                <a:lnTo>
                  <a:pt x="59690" y="59690"/>
                </a:lnTo>
                <a:lnTo>
                  <a:pt x="12228950" y="59690"/>
                </a:lnTo>
                <a:lnTo>
                  <a:pt x="12228950" y="2326934"/>
                </a:lnTo>
                <a:close/>
              </a:path>
            </a:pathLst>
          </a:custGeom>
          <a:solidFill>
            <a:srgbClr val="C7D0D8"/>
          </a:solidFill>
        </p:spPr>
        <p:txBody>
          <a:bodyPr/>
          <a:lstStyle/>
          <a:p>
            <a:endParaRPr lang="ru-RU"/>
          </a:p>
        </p:txBody>
      </p:sp>
      <p:sp>
        <p:nvSpPr>
          <p:cNvPr id="36" name="Freeform 4">
            <a:extLst>
              <a:ext uri="{FF2B5EF4-FFF2-40B4-BE49-F238E27FC236}">
                <a16:creationId xmlns:a16="http://schemas.microsoft.com/office/drawing/2014/main" id="{F054B17C-BD39-4AED-B914-1ADAAF81DC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490049" y="7316192"/>
            <a:ext cx="9791699" cy="1865908"/>
          </a:xfrm>
          <a:custGeom>
            <a:avLst/>
            <a:gdLst/>
            <a:ahLst/>
            <a:cxnLst/>
            <a:rect l="l" t="t" r="r" b="b"/>
            <a:pathLst>
              <a:path w="12289910" h="2387894">
                <a:moveTo>
                  <a:pt x="0" y="0"/>
                </a:moveTo>
                <a:lnTo>
                  <a:pt x="0" y="2387894"/>
                </a:lnTo>
                <a:lnTo>
                  <a:pt x="12289910" y="2387894"/>
                </a:lnTo>
                <a:lnTo>
                  <a:pt x="12289910" y="0"/>
                </a:lnTo>
                <a:lnTo>
                  <a:pt x="0" y="0"/>
                </a:lnTo>
                <a:close/>
                <a:moveTo>
                  <a:pt x="12228950" y="2326934"/>
                </a:moveTo>
                <a:lnTo>
                  <a:pt x="59690" y="2326934"/>
                </a:lnTo>
                <a:lnTo>
                  <a:pt x="59690" y="59690"/>
                </a:lnTo>
                <a:lnTo>
                  <a:pt x="12228950" y="59690"/>
                </a:lnTo>
                <a:lnTo>
                  <a:pt x="12228950" y="2326934"/>
                </a:lnTo>
                <a:close/>
              </a:path>
            </a:pathLst>
          </a:custGeom>
          <a:solidFill>
            <a:srgbClr val="C7D0D8"/>
          </a:solidFill>
        </p:spPr>
        <p:txBody>
          <a:bodyPr/>
          <a:lstStyle/>
          <a:p>
            <a:endParaRPr lang="ru-RU"/>
          </a:p>
        </p:txBody>
      </p:sp>
      <p:sp>
        <p:nvSpPr>
          <p:cNvPr id="37" name="TextBox 5">
            <a:extLst>
              <a:ext uri="{FF2B5EF4-FFF2-40B4-BE49-F238E27FC236}">
                <a16:creationId xmlns:a16="http://schemas.microsoft.com/office/drawing/2014/main" id="{46547207-757C-43CC-B58D-EAF49D4B66A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431212" y="4987454"/>
            <a:ext cx="8432224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5"/>
            <a:endParaRPr lang="en-US" altLang="en-US" sz="24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  <a:sym typeface="+mn-ea"/>
            </a:endParaRPr>
          </a:p>
          <a:p>
            <a:pPr marL="0" lvl="5"/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Организация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работ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в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составе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аварийно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-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спасательных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подразделений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в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чрезвычайных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ситуациях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 </a:t>
            </a:r>
            <a:endParaRPr lang="en-US" altLang="ru-RU" sz="24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  <a:p>
            <a:endParaRPr lang="en-US" altLang="ru-RU" sz="24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</p:txBody>
      </p:sp>
      <p:sp>
        <p:nvSpPr>
          <p:cNvPr id="54" name="TextBox 5">
            <a:extLst>
              <a:ext uri="{FF2B5EF4-FFF2-40B4-BE49-F238E27FC236}">
                <a16:creationId xmlns:a16="http://schemas.microsoft.com/office/drawing/2014/main" id="{2A7FCE36-A1FD-452E-8DC3-1446BD06DCD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72117" y="7831331"/>
            <a:ext cx="8432224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5"/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Выполнение аварийно-спасательных работ </a:t>
            </a:r>
          </a:p>
          <a:p>
            <a:pPr marL="0" lvl="5"/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в чрезвычайных ситуациях</a:t>
            </a:r>
          </a:p>
        </p:txBody>
      </p:sp>
      <p:sp>
        <p:nvSpPr>
          <p:cNvPr id="19" name="TextBox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61079" y="1319092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02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8798A1-5E6B-4095-BC69-A55D420633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343" y="3201626"/>
            <a:ext cx="7424706" cy="35608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B007380-4E83-434A-BFA5-160ED9AF9F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7999" cy="10287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93DF18A-BCAB-4554-965A-0E583B7010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4762" t="11773"/>
          <a:stretch/>
        </p:blipFill>
        <p:spPr>
          <a:xfrm rot="10800000">
            <a:off x="12338488" y="530520"/>
            <a:ext cx="5967224" cy="97093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4F894B6-0EC4-4D77-8957-5442EA9B80A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83698" y="2158616"/>
            <a:ext cx="565485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400" marR="10160" algn="just" defTabSz="1828755">
              <a:spcBef>
                <a:spcPts val="11"/>
              </a:spcBef>
              <a:tabLst>
                <a:tab pos="5173851" algn="l"/>
              </a:tabLst>
            </a:pPr>
            <a:r>
              <a:rPr lang="ru-RU" sz="3200" dirty="0">
                <a:solidFill>
                  <a:prstClr val="white"/>
                </a:solidFill>
                <a:latin typeface="Clear Sans Medium" panose="020B0604020202020204" charset="0"/>
                <a:cs typeface="Clear Sans Medium" panose="020B0604020202020204" charset="0"/>
              </a:rPr>
              <a:t>Основные дисциплины: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C6DC893E-203E-424B-A7CF-CE2D02396AC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906002" y="2182231"/>
            <a:ext cx="6248398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400" marR="10160" algn="just" defTabSz="1828755">
              <a:spcBef>
                <a:spcPts val="11"/>
              </a:spcBef>
              <a:tabLst>
                <a:tab pos="5173851" algn="l"/>
              </a:tabLst>
            </a:pPr>
            <a:r>
              <a:rPr lang="ru-RU" sz="3200" dirty="0">
                <a:solidFill>
                  <a:prstClr val="white"/>
                </a:solidFill>
                <a:latin typeface="Clear Sans Medium" panose="020B0604020202020204" charset="0"/>
                <a:cs typeface="Clear Sans Medium" panose="020B0604020202020204" charset="0"/>
              </a:rPr>
              <a:t>Дополнительное образование: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F35A69A-732F-4209-851B-C0FDC1DC6C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1191535" y="1199564"/>
            <a:ext cx="1976823" cy="115824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110A75B-9FE0-4BC8-8075-D0434C37EE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5615" y="504113"/>
            <a:ext cx="1450421" cy="2538236"/>
          </a:xfrm>
          <a:prstGeom prst="rect">
            <a:avLst/>
          </a:prstGeom>
        </p:spPr>
      </p:pic>
      <p:sp>
        <p:nvSpPr>
          <p:cNvPr id="24" name="Freeform 7">
            <a:extLst>
              <a:ext uri="{FF2B5EF4-FFF2-40B4-BE49-F238E27FC236}">
                <a16:creationId xmlns:a16="http://schemas.microsoft.com/office/drawing/2014/main" id="{3A95CCC0-81E4-4317-8944-63861DFED9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-294321" y="6830605"/>
            <a:ext cx="2607602" cy="2018960"/>
          </a:xfrm>
          <a:custGeom>
            <a:avLst/>
            <a:gdLst/>
            <a:ahLst/>
            <a:cxnLst/>
            <a:rect l="l" t="t" r="r" b="b"/>
            <a:pathLst>
              <a:path w="2607602" h="2604342">
                <a:moveTo>
                  <a:pt x="0" y="0"/>
                </a:moveTo>
                <a:lnTo>
                  <a:pt x="2607601" y="0"/>
                </a:lnTo>
                <a:lnTo>
                  <a:pt x="2607601" y="2604342"/>
                </a:lnTo>
                <a:lnTo>
                  <a:pt x="0" y="260434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28994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27DEF037-A512-4746-AB2D-3472850F72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95600" y="862543"/>
            <a:ext cx="1442472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400" marR="10160" defTabSz="1828755">
              <a:spcBef>
                <a:spcPts val="11"/>
              </a:spcBef>
              <a:tabLst>
                <a:tab pos="5173851" algn="l"/>
              </a:tabLst>
            </a:pPr>
            <a:r>
              <a:rPr lang="ru-RU" sz="3600" dirty="0">
                <a:solidFill>
                  <a:prstClr val="white"/>
                </a:solidFill>
                <a:latin typeface="Clear Sans Medium" panose="020B0604020202020204" charset="0"/>
                <a:cs typeface="Clear Sans Medium" panose="020B0604020202020204" charset="0"/>
              </a:rPr>
              <a:t>ЧТО ИЗУЧАЕТ </a:t>
            </a:r>
          </a:p>
          <a:p>
            <a:pPr marL="16933" marR="6773" defTabSz="1219170">
              <a:spcBef>
                <a:spcPts val="7"/>
              </a:spcBef>
              <a:tabLst>
                <a:tab pos="3449234" algn="l"/>
              </a:tabLst>
            </a:pPr>
            <a:r>
              <a:rPr lang="en-US" altLang="en-US" sz="36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СПЕЦИАЛИСТ</a:t>
            </a:r>
            <a:r>
              <a:rPr lang="en-US" altLang="ru-RU" sz="36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ПО</a:t>
            </a:r>
            <a:r>
              <a:rPr lang="en-US" altLang="ru-RU" sz="36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ЗАЩИТЕ</a:t>
            </a:r>
            <a:r>
              <a:rPr lang="en-US" altLang="ru-RU" sz="36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В</a:t>
            </a:r>
            <a:r>
              <a:rPr lang="en-US" altLang="ru-RU" sz="36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ЧРЕЗВЫЧАЙНЫХ</a:t>
            </a:r>
            <a:r>
              <a:rPr lang="en-US" altLang="ru-RU" sz="36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СИТУАЦИЯХ</a:t>
            </a:r>
            <a:endParaRPr lang="ru-RU" sz="3600" dirty="0">
              <a:solidFill>
                <a:prstClr val="white"/>
              </a:solidFill>
              <a:latin typeface="Clear Sans Medium" panose="020B0604020202020204" charset="0"/>
              <a:cs typeface="Clear Sans Medium" panose="020B060402020202020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314CA94-BB13-4A99-838A-9B29E8A8A1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95600" y="3084170"/>
            <a:ext cx="6477000" cy="593016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endParaRPr lang="ru-RU" sz="2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A1796D3-9C16-420C-9780-9121059C52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791" y="3238500"/>
            <a:ext cx="581261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ru-RU" sz="19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Основы ведения аварийно-спасательных работ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Аварийно-спасательные работы на высоте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Аварийно-спасательные работы на химически опасных и взрывопожароопасных производственных объектах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Оказание первой помощи и психологическая поддержка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Организация защиты населения и территорий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Организация действий аварийно-спасательных подразделений при ликвидации последствий чрезвычайных ситуаций и на этапах тушения пожара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Организация спасения пострадавших в зонах чрезвычайных ситуаций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Аварийно-спасательное, газоспасательное и пожарное оборудование и инструменты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EDBA34B-58B0-4C4D-9534-20BC7A26DF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515602" y="3084171"/>
            <a:ext cx="4898574" cy="284037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EFD3815-96B2-4FC9-938C-1AAF705E0A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201400" y="3771900"/>
            <a:ext cx="33542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Рабочая профессия «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Выполнение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работ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по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профессии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ru-RU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«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Пожарный</a:t>
            </a:r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»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4AF782D-37D2-42C3-8222-2D40085953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515600" y="6132826"/>
            <a:ext cx="4898574" cy="288150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E6785DD-F204-48AE-9535-B0E42654BC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853478" y="6362700"/>
            <a:ext cx="422281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Рабочая профессия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«</a:t>
            </a:r>
            <a:r>
              <a:rPr lang="en-US" altLang="en-US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Выполнение</a:t>
            </a:r>
            <a:r>
              <a:rPr lang="en-US" alt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работ</a:t>
            </a:r>
            <a:r>
              <a:rPr lang="en-US" alt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по</a:t>
            </a:r>
            <a:r>
              <a:rPr lang="en-US" alt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профессии</a:t>
            </a:r>
            <a:r>
              <a:rPr lang="en-US" alt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"</a:t>
            </a:r>
            <a:r>
              <a:rPr lang="en-US" altLang="en-US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Оператор</a:t>
            </a:r>
            <a:r>
              <a:rPr lang="en-US" alt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беспилотных</a:t>
            </a:r>
            <a:r>
              <a:rPr lang="en-US" alt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авиационных</a:t>
            </a:r>
            <a:r>
              <a:rPr lang="en-US" alt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систем</a:t>
            </a:r>
            <a:r>
              <a:rPr lang="en-US" alt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(</a:t>
            </a:r>
            <a:r>
              <a:rPr lang="en-US" altLang="en-US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с</a:t>
            </a:r>
            <a:r>
              <a:rPr lang="en-US" alt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максимальной</a:t>
            </a:r>
            <a:r>
              <a:rPr lang="en-US" alt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взлетной</a:t>
            </a:r>
            <a:r>
              <a:rPr lang="en-US" alt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массой</a:t>
            </a:r>
            <a:r>
              <a:rPr lang="en-US" alt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30 </a:t>
            </a:r>
            <a:r>
              <a:rPr lang="en-US" altLang="en-US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килограммов</a:t>
            </a:r>
            <a:r>
              <a:rPr lang="en-US" alt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и</a:t>
            </a:r>
            <a:r>
              <a:rPr lang="en-US" alt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менее</a:t>
            </a: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»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7863574-D93A-4FFD-B316-AFF2F690B6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>
            <a:off x="16957168" y="8633625"/>
            <a:ext cx="900670" cy="1581664"/>
          </a:xfrm>
          <a:prstGeom prst="rect">
            <a:avLst/>
          </a:prstGeom>
        </p:spPr>
      </p:pic>
      <p:sp>
        <p:nvSpPr>
          <p:cNvPr id="16" name="TextBox 19">
            <a:extLst>
              <a:ext uri="{FF2B5EF4-FFF2-40B4-BE49-F238E27FC236}">
                <a16:creationId xmlns:a16="http://schemas.microsoft.com/office/drawing/2014/main" id="{4F459D72-B5A0-4A55-A2B1-C99FD68DB72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527006" y="9143886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</a:t>
            </a:r>
            <a:r>
              <a:rPr lang="ru-RU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3</a:t>
            </a:r>
            <a:endParaRPr lang="en-US" sz="3670" b="1" spc="-348" dirty="0">
              <a:solidFill>
                <a:srgbClr val="FFFFFF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5031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92A2194-7D9E-4108-9230-3BF9C705C853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4154449064"/>
              </p:ext>
            </p:extLst>
          </p:nvPr>
        </p:nvGraphicFramePr>
        <p:xfrm>
          <a:off x="-152400" y="-85725"/>
          <a:ext cx="18643602" cy="1048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orelDRAW" r:id="rId3" imgW="10508486" imgH="7483792" progId="CorelDraw.Graphic.24">
                  <p:embed/>
                </p:oleObj>
              </mc:Choice>
              <mc:Fallback>
                <p:oleObj name="CorelDRAW" r:id="rId3" imgW="10508486" imgH="7483792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52400" y="-85725"/>
                        <a:ext cx="18643602" cy="1048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46745D5-1226-4447-B618-FC283EED0A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550411" y="1109438"/>
            <a:ext cx="1111159" cy="194795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A262E79-93D0-4300-81A6-1B9A9ADC7E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46091"/>
          <a:stretch/>
        </p:blipFill>
        <p:spPr>
          <a:xfrm>
            <a:off x="10693617" y="8824913"/>
            <a:ext cx="2933700" cy="15763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FF8C9BD-6F82-41DA-AB27-A7B5CF2F32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-571136"/>
            <a:ext cx="8731250" cy="8597806"/>
          </a:xfrm>
          <a:prstGeom prst="rect">
            <a:avLst/>
          </a:prstGeom>
        </p:spPr>
      </p:pic>
      <p:sp>
        <p:nvSpPr>
          <p:cNvPr id="19" name="TextBox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216293" y="1858383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</a:t>
            </a:r>
            <a:r>
              <a:rPr lang="ru-RU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4</a:t>
            </a:r>
            <a:endParaRPr lang="en-US" sz="3670" b="1" spc="-348" dirty="0">
              <a:solidFill>
                <a:srgbClr val="FFFFFF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</p:txBody>
      </p:sp>
      <p:sp>
        <p:nvSpPr>
          <p:cNvPr id="26" name="TextBox 22">
            <a:extLst>
              <a:ext uri="{FF2B5EF4-FFF2-40B4-BE49-F238E27FC236}">
                <a16:creationId xmlns:a16="http://schemas.microsoft.com/office/drawing/2014/main" id="{07D3D1E4-C65E-4262-B679-7D1E3710206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700182" y="1288153"/>
            <a:ext cx="986557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933" marR="6773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sz="4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ГДЕ НУЖЕН ТЕХНИК-МЕХАТРОНИК?</a:t>
            </a:r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1CED863A-3B5D-4D21-969F-3F911A54D8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713633" y="-85726"/>
            <a:ext cx="1791567" cy="805709"/>
          </a:xfrm>
          <a:custGeom>
            <a:avLst/>
            <a:gdLst/>
            <a:ahLst/>
            <a:cxnLst/>
            <a:rect l="l" t="t" r="r" b="b"/>
            <a:pathLst>
              <a:path w="1791567" h="1498198">
                <a:moveTo>
                  <a:pt x="1791567" y="0"/>
                </a:moveTo>
                <a:lnTo>
                  <a:pt x="0" y="0"/>
                </a:lnTo>
                <a:lnTo>
                  <a:pt x="0" y="1498198"/>
                </a:lnTo>
                <a:lnTo>
                  <a:pt x="1791567" y="1498198"/>
                </a:lnTo>
                <a:lnTo>
                  <a:pt x="1791567" y="0"/>
                </a:lnTo>
                <a:close/>
              </a:path>
            </a:pathLst>
          </a:custGeom>
          <a:blipFill>
            <a:blip r:embed="rId10"/>
            <a:stretch>
              <a:fillRect t="-85948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0" name="Freeform 14">
            <a:extLst>
              <a:ext uri="{FF2B5EF4-FFF2-40B4-BE49-F238E27FC236}">
                <a16:creationId xmlns:a16="http://schemas.microsoft.com/office/drawing/2014/main" id="{004C10C7-A5C7-467A-83BA-1787D4D76A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8630989">
            <a:off x="11586557" y="7518211"/>
            <a:ext cx="2001258" cy="3338800"/>
          </a:xfrm>
          <a:custGeom>
            <a:avLst/>
            <a:gdLst>
              <a:gd name="connsiteX0" fmla="*/ 0 w 3791521"/>
              <a:gd name="connsiteY0" fmla="*/ 0 h 6352457"/>
              <a:gd name="connsiteX1" fmla="*/ 3791522 w 3791521"/>
              <a:gd name="connsiteY1" fmla="*/ 0 h 6352457"/>
              <a:gd name="connsiteX2" fmla="*/ 3791522 w 3791521"/>
              <a:gd name="connsiteY2" fmla="*/ 6266980 h 6352457"/>
              <a:gd name="connsiteX3" fmla="*/ 929432 w 3791521"/>
              <a:gd name="connsiteY3" fmla="*/ 6349165 h 6352457"/>
              <a:gd name="connsiteX4" fmla="*/ 0 w 3791521"/>
              <a:gd name="connsiteY4" fmla="*/ 6266980 h 6352457"/>
              <a:gd name="connsiteX5" fmla="*/ 0 w 3791521"/>
              <a:gd name="connsiteY5" fmla="*/ 0 h 6352457"/>
              <a:gd name="connsiteX0" fmla="*/ 0 w 3791523"/>
              <a:gd name="connsiteY0" fmla="*/ 0 h 6325588"/>
              <a:gd name="connsiteX1" fmla="*/ 3791522 w 3791523"/>
              <a:gd name="connsiteY1" fmla="*/ 0 h 6325588"/>
              <a:gd name="connsiteX2" fmla="*/ 3791522 w 3791523"/>
              <a:gd name="connsiteY2" fmla="*/ 6266980 h 6325588"/>
              <a:gd name="connsiteX3" fmla="*/ 1665432 w 3791523"/>
              <a:gd name="connsiteY3" fmla="*/ 6321547 h 6325588"/>
              <a:gd name="connsiteX4" fmla="*/ 0 w 3791523"/>
              <a:gd name="connsiteY4" fmla="*/ 6266980 h 6325588"/>
              <a:gd name="connsiteX5" fmla="*/ 0 w 3791523"/>
              <a:gd name="connsiteY5" fmla="*/ 0 h 6325588"/>
              <a:gd name="connsiteX0" fmla="*/ 0 w 3791521"/>
              <a:gd name="connsiteY0" fmla="*/ 0 h 6325590"/>
              <a:gd name="connsiteX1" fmla="*/ 3791522 w 3791521"/>
              <a:gd name="connsiteY1" fmla="*/ 0 h 6325590"/>
              <a:gd name="connsiteX2" fmla="*/ 3791522 w 3791521"/>
              <a:gd name="connsiteY2" fmla="*/ 6266980 h 6325590"/>
              <a:gd name="connsiteX3" fmla="*/ 1665432 w 3791521"/>
              <a:gd name="connsiteY3" fmla="*/ 6321547 h 6325590"/>
              <a:gd name="connsiteX4" fmla="*/ 68141 w 3791521"/>
              <a:gd name="connsiteY4" fmla="*/ 4309740 h 6325590"/>
              <a:gd name="connsiteX5" fmla="*/ 0 w 3791521"/>
              <a:gd name="connsiteY5" fmla="*/ 0 h 6325590"/>
              <a:gd name="connsiteX0" fmla="*/ 0 w 3791523"/>
              <a:gd name="connsiteY0" fmla="*/ 0 h 6325588"/>
              <a:gd name="connsiteX1" fmla="*/ 3791522 w 3791523"/>
              <a:gd name="connsiteY1" fmla="*/ 0 h 6325588"/>
              <a:gd name="connsiteX2" fmla="*/ 3791522 w 3791523"/>
              <a:gd name="connsiteY2" fmla="*/ 6266980 h 6325588"/>
              <a:gd name="connsiteX3" fmla="*/ 1665432 w 3791523"/>
              <a:gd name="connsiteY3" fmla="*/ 6321547 h 6325588"/>
              <a:gd name="connsiteX4" fmla="*/ 86618 w 3791523"/>
              <a:gd name="connsiteY4" fmla="*/ 4421793 h 6325588"/>
              <a:gd name="connsiteX5" fmla="*/ 0 w 3791523"/>
              <a:gd name="connsiteY5" fmla="*/ 0 h 6325588"/>
              <a:gd name="connsiteX0" fmla="*/ 0 w 3791521"/>
              <a:gd name="connsiteY0" fmla="*/ 0 h 6325590"/>
              <a:gd name="connsiteX1" fmla="*/ 3791522 w 3791521"/>
              <a:gd name="connsiteY1" fmla="*/ 0 h 6325590"/>
              <a:gd name="connsiteX2" fmla="*/ 3791522 w 3791521"/>
              <a:gd name="connsiteY2" fmla="*/ 6266980 h 6325590"/>
              <a:gd name="connsiteX3" fmla="*/ 1665432 w 3791521"/>
              <a:gd name="connsiteY3" fmla="*/ 6321547 h 6325590"/>
              <a:gd name="connsiteX4" fmla="*/ 86617 w 3791521"/>
              <a:gd name="connsiteY4" fmla="*/ 4396348 h 6325590"/>
              <a:gd name="connsiteX5" fmla="*/ 0 w 3791521"/>
              <a:gd name="connsiteY5" fmla="*/ 0 h 6325590"/>
              <a:gd name="connsiteX0" fmla="*/ 0 w 3791523"/>
              <a:gd name="connsiteY0" fmla="*/ 0 h 6325588"/>
              <a:gd name="connsiteX1" fmla="*/ 3791522 w 3791523"/>
              <a:gd name="connsiteY1" fmla="*/ 0 h 6325588"/>
              <a:gd name="connsiteX2" fmla="*/ 3791522 w 3791523"/>
              <a:gd name="connsiteY2" fmla="*/ 6266980 h 6325588"/>
              <a:gd name="connsiteX3" fmla="*/ 1665432 w 3791523"/>
              <a:gd name="connsiteY3" fmla="*/ 6321547 h 6325588"/>
              <a:gd name="connsiteX4" fmla="*/ 86618 w 3791523"/>
              <a:gd name="connsiteY4" fmla="*/ 4525558 h 6325588"/>
              <a:gd name="connsiteX5" fmla="*/ 0 w 3791523"/>
              <a:gd name="connsiteY5" fmla="*/ 0 h 632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1523" h="6325588">
                <a:moveTo>
                  <a:pt x="0" y="0"/>
                </a:moveTo>
                <a:lnTo>
                  <a:pt x="3791522" y="0"/>
                </a:lnTo>
                <a:lnTo>
                  <a:pt x="3791522" y="6266980"/>
                </a:lnTo>
                <a:cubicBezTo>
                  <a:pt x="3140306" y="6241322"/>
                  <a:pt x="2316648" y="6347205"/>
                  <a:pt x="1665432" y="6321547"/>
                </a:cubicBezTo>
                <a:lnTo>
                  <a:pt x="86618" y="452555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D6FC8D3-EA71-4807-ACBB-84B03606A9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537917" y="3341281"/>
            <a:ext cx="8731249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ru-RU" sz="2500" i="1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Вертикальный рост: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en-US" sz="25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Техник - спасатель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en-US" sz="25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Начальник отряда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en-US" sz="25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Начальник центрального отряда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5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Инженеры</a:t>
            </a:r>
            <a:r>
              <a:rPr lang="en-US" altLang="ru-RU" sz="25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5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по</a:t>
            </a:r>
            <a:r>
              <a:rPr lang="en-US" altLang="ru-RU" sz="25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5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охране</a:t>
            </a:r>
            <a:r>
              <a:rPr lang="en-US" altLang="ru-RU" sz="25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5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труда</a:t>
            </a:r>
            <a:r>
              <a:rPr lang="en-US" altLang="ru-RU" sz="25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5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и</a:t>
            </a:r>
            <a:r>
              <a:rPr lang="en-US" altLang="ru-RU" sz="25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5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технике</a:t>
            </a:r>
            <a:r>
              <a:rPr lang="en-US" altLang="ru-RU" sz="25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5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безопасности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5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Специалист</a:t>
            </a:r>
            <a:r>
              <a:rPr lang="en-US" altLang="ru-RU" sz="25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5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по</a:t>
            </a:r>
            <a:r>
              <a:rPr lang="en-US" altLang="ru-RU" sz="25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5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преодолению</a:t>
            </a:r>
            <a:r>
              <a:rPr lang="en-US" altLang="ru-RU" sz="25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5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системных</a:t>
            </a:r>
            <a:r>
              <a:rPr lang="en-US" altLang="ru-RU" sz="25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5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экологических</a:t>
            </a:r>
            <a:r>
              <a:rPr lang="en-US" altLang="ru-RU" sz="25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5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катастроф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4E65C8-E70C-4A35-9489-697805CE80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24800" y="3277584"/>
            <a:ext cx="9791699" cy="4311526"/>
          </a:xfrm>
          <a:prstGeom prst="rect">
            <a:avLst/>
          </a:prstGeom>
          <a:noFill/>
          <a:ln>
            <a:solidFill>
              <a:srgbClr val="C7D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0">
            <a:extLst>
              <a:ext uri="{FF2B5EF4-FFF2-40B4-BE49-F238E27FC236}">
                <a16:creationId xmlns:a16="http://schemas.microsoft.com/office/drawing/2014/main" id="{FD0E84BD-8A95-4B58-9597-EF3D47AF08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3" b="11716"/>
          <a:stretch/>
        </p:blipFill>
        <p:spPr>
          <a:xfrm>
            <a:off x="-119270" y="2728512"/>
            <a:ext cx="7002921" cy="399006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22">
            <a:extLst>
              <a:ext uri="{FF2B5EF4-FFF2-40B4-BE49-F238E27FC236}">
                <a16:creationId xmlns:a16="http://schemas.microsoft.com/office/drawing/2014/main" id="{46B0103B-D9DB-4F44-89DC-BE4DBB63AEC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96613" y="7304931"/>
            <a:ext cx="9865575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933" marR="6773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Выпускники специальности "Защита </a:t>
            </a:r>
          </a:p>
          <a:p>
            <a:pPr marL="16933" marR="6773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в чрезвычайных ситуациях" могут работать  </a:t>
            </a:r>
          </a:p>
          <a:p>
            <a:pPr marL="16933" marR="6773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в различных сферах, связанных </a:t>
            </a:r>
          </a:p>
          <a:p>
            <a:pPr marL="16933" marR="6773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с предотвращением и ликвидацией последствий ЧС.</a:t>
            </a:r>
          </a:p>
          <a:p>
            <a:pPr marL="16933" marR="6773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3344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88E9C2F-CABD-4AD9-8E14-44BD3ACCF4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030000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CF5A200-7271-4F74-8A10-D6342CC58C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82" t="6126" r="50424" b="-4066"/>
          <a:stretch/>
        </p:blipFill>
        <p:spPr>
          <a:xfrm rot="10800000">
            <a:off x="-1" y="-686388"/>
            <a:ext cx="4977000" cy="10973388"/>
          </a:xfrm>
          <a:prstGeom prst="rect">
            <a:avLst/>
          </a:prstGeom>
        </p:spPr>
      </p:pic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4977000" y="3659883"/>
            <a:ext cx="13311000" cy="4737401"/>
            <a:chOff x="0" y="0"/>
            <a:chExt cx="43459784" cy="2833107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459784" cy="28331077"/>
            </a:xfrm>
            <a:custGeom>
              <a:avLst/>
              <a:gdLst/>
              <a:ahLst/>
              <a:cxnLst/>
              <a:rect l="l" t="t" r="r" b="b"/>
              <a:pathLst>
                <a:path w="43459784" h="28331077">
                  <a:moveTo>
                    <a:pt x="0" y="0"/>
                  </a:moveTo>
                  <a:lnTo>
                    <a:pt x="0" y="28331077"/>
                  </a:lnTo>
                  <a:lnTo>
                    <a:pt x="43459784" y="28331077"/>
                  </a:lnTo>
                  <a:lnTo>
                    <a:pt x="43459784" y="0"/>
                  </a:lnTo>
                  <a:lnTo>
                    <a:pt x="0" y="0"/>
                  </a:lnTo>
                  <a:close/>
                  <a:moveTo>
                    <a:pt x="43398824" y="28270116"/>
                  </a:moveTo>
                  <a:lnTo>
                    <a:pt x="59690" y="28270116"/>
                  </a:lnTo>
                  <a:lnTo>
                    <a:pt x="59690" y="59690"/>
                  </a:lnTo>
                  <a:lnTo>
                    <a:pt x="43398824" y="59690"/>
                  </a:lnTo>
                  <a:lnTo>
                    <a:pt x="43398824" y="282701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9118" y="4511514"/>
            <a:ext cx="12268199" cy="2870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ГУ</a:t>
            </a:r>
            <a:r>
              <a:rPr lang="en-US" alt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МЧС</a:t>
            </a:r>
            <a:r>
              <a:rPr lang="en-US" alt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России</a:t>
            </a:r>
            <a:r>
              <a:rPr lang="en-US" alt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по</a:t>
            </a:r>
            <a:r>
              <a:rPr lang="en-US" alt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РБ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Государственный</a:t>
            </a:r>
            <a:r>
              <a:rPr lang="en-US" alt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Комитет</a:t>
            </a:r>
            <a:r>
              <a:rPr lang="en-US" alt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РБ</a:t>
            </a:r>
            <a:r>
              <a:rPr lang="en-US" alt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по</a:t>
            </a:r>
            <a:r>
              <a:rPr lang="en-US" alt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ЧС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ПАО</a:t>
            </a:r>
            <a:r>
              <a:rPr lang="en-US" alt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 </a:t>
            </a:r>
            <a:r>
              <a:rPr lang="" altLang="en-US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«</a:t>
            </a:r>
            <a:r>
              <a:rPr lang="en-US" altLang="en-US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Газпром</a:t>
            </a:r>
            <a:r>
              <a:rPr lang="" altLang="en-US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»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 </a:t>
            </a:r>
            <a:r>
              <a:rPr lang="ru-RU" altLang="en-US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НК </a:t>
            </a:r>
            <a:r>
              <a:rPr lang="en-US" altLang="en-US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РОСНЕФТЬ</a:t>
            </a:r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69779" y="0"/>
            <a:ext cx="4571780" cy="1733037"/>
          </a:xfrm>
          <a:custGeom>
            <a:avLst/>
            <a:gdLst/>
            <a:ahLst/>
            <a:cxnLst/>
            <a:rect l="l" t="t" r="r" b="b"/>
            <a:pathLst>
              <a:path w="6521313" h="6097428">
                <a:moveTo>
                  <a:pt x="0" y="0"/>
                </a:moveTo>
                <a:lnTo>
                  <a:pt x="6521313" y="0"/>
                </a:lnTo>
                <a:lnTo>
                  <a:pt x="6521313" y="6097428"/>
                </a:lnTo>
                <a:lnTo>
                  <a:pt x="0" y="60974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25807" b="2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748256" y="9464105"/>
            <a:ext cx="1647988" cy="835896"/>
          </a:xfrm>
          <a:custGeom>
            <a:avLst/>
            <a:gdLst/>
            <a:ahLst/>
            <a:cxnLst/>
            <a:rect l="l" t="t" r="r" b="b"/>
            <a:pathLst>
              <a:path w="2378787" h="1989261">
                <a:moveTo>
                  <a:pt x="0" y="0"/>
                </a:moveTo>
                <a:lnTo>
                  <a:pt x="2378787" y="0"/>
                </a:lnTo>
                <a:lnTo>
                  <a:pt x="2378787" y="1989261"/>
                </a:lnTo>
                <a:lnTo>
                  <a:pt x="0" y="19892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64868"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1D4A837-4BEA-4C53-94C9-061BED61D8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343799" y="7777887"/>
            <a:ext cx="1118945" cy="1964977"/>
          </a:xfrm>
          <a:prstGeom prst="rect">
            <a:avLst/>
          </a:prstGeom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66872741-ED91-40F7-9DDF-69A602F8D4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29200" y="2432426"/>
            <a:ext cx="1157362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/>
            <a:r>
              <a:rPr lang="ru-RU" sz="4800" b="1" spc="-9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lear Sans Medium"/>
              </a:rPr>
              <a:t>Производственная практика</a:t>
            </a:r>
            <a:endParaRPr lang="en-US" sz="4800" b="1" spc="-9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lear Sans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3940</TotalTime>
  <Words>330</Words>
  <Application>Microsoft Office PowerPoint</Application>
  <PresentationFormat>Произвольный</PresentationFormat>
  <Paragraphs>61</Paragraphs>
  <Slides>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Calibri</vt:lpstr>
      <vt:lpstr>Tahoma</vt:lpstr>
      <vt:lpstr>Wingdings</vt:lpstr>
      <vt:lpstr>Clear Sans</vt:lpstr>
      <vt:lpstr>Clear Sans Medium</vt:lpstr>
      <vt:lpstr>Arial</vt:lpstr>
      <vt:lpstr>Calibri Light</vt:lpstr>
      <vt:lpstr>Office Theme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Черно-Белый Современный 3D Фильм Виртуальный Викторина Квиз Презентации</dc:title>
  <dc:creator>Тамербакова Регина Робертовна</dc:creator>
  <cp:lastModifiedBy>Тамербакова Регина Робертовна</cp:lastModifiedBy>
  <cp:revision>87</cp:revision>
  <dcterms:created xsi:type="dcterms:W3CDTF">2006-08-16T00:00:00Z</dcterms:created>
  <dcterms:modified xsi:type="dcterms:W3CDTF">2025-06-10T08:51:54Z</dcterms:modified>
  <dc:identifier>DAGnOMo6tPc</dc:identifier>
</cp:coreProperties>
</file>