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4" r:id="rId4"/>
    <p:sldId id="274" r:id="rId5"/>
    <p:sldId id="273" r:id="rId6"/>
  </p:sldIdLst>
  <p:sldSz cx="18288000" cy="10287000"/>
  <p:notesSz cx="6858000" cy="9144000"/>
  <p:embeddedFontLst>
    <p:embeddedFont>
      <p:font typeface="Clear Sans" panose="020B0604020202020204" charset="0"/>
      <p:regular r:id="rId8"/>
    </p:embeddedFont>
    <p:embeddedFont>
      <p:font typeface="Clear Sans Medium" panose="020B0604020202020204" charset="0"/>
      <p:regular r:id="rId9"/>
    </p:embeddedFont>
    <p:embeddedFont>
      <p:font typeface="Tahoma" panose="020B0604030504040204" pitchFamily="34" charset="0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22" autoAdjust="0"/>
  </p:normalViewPr>
  <p:slideViewPr>
    <p:cSldViewPr>
      <p:cViewPr>
        <p:scale>
          <a:sx n="33" d="100"/>
          <a:sy n="33" d="100"/>
        </p:scale>
        <p:origin x="2982" y="1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svg"/><Relationship Id="rId3" Type="http://schemas.openxmlformats.org/officeDocument/2006/relationships/image" Target="../media/image23.svg"/><Relationship Id="rId7" Type="http://schemas.openxmlformats.org/officeDocument/2006/relationships/image" Target="../media/image3.svg"/><Relationship Id="rId12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24.emf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1.emf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1.png"/><Relationship Id="rId5" Type="http://schemas.openxmlformats.org/officeDocument/2006/relationships/image" Target="../media/image33.svg"/><Relationship Id="rId10" Type="http://schemas.openxmlformats.org/officeDocument/2006/relationships/image" Target="../media/image19.svg"/><Relationship Id="rId4" Type="http://schemas.openxmlformats.org/officeDocument/2006/relationships/image" Target="../media/image3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8.jpeg"/><Relationship Id="rId5" Type="http://schemas.openxmlformats.org/officeDocument/2006/relationships/image" Target="../media/image36.png"/><Relationship Id="rId10" Type="http://schemas.openxmlformats.org/officeDocument/2006/relationships/image" Target="../media/image15.svg"/><Relationship Id="rId4" Type="http://schemas.openxmlformats.org/officeDocument/2006/relationships/image" Target="../media/image17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4554203" cy="4710729"/>
            <a:chOff x="0" y="0"/>
            <a:chExt cx="1910655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60114" y="943704"/>
              <a:ext cx="11074401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/>
                  <a:cs typeface="Tahoma"/>
                </a:rPr>
                <a:t>09.01.03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lang="ru-RU" sz="5400" b="1" spc="167" dirty="0">
                  <a:solidFill>
                    <a:srgbClr val="FFFFFF"/>
                  </a:solidFill>
                  <a:latin typeface="Tahoma"/>
                  <a:cs typeface="Tahoma"/>
                </a:rPr>
                <a:t>«Оператор информационных систем и ресурсов</a:t>
              </a:r>
              <a:r>
                <a:rPr lang="ru-RU" sz="5400" b="1" spc="180" dirty="0">
                  <a:solidFill>
                    <a:srgbClr val="FFFFFF"/>
                  </a:solidFill>
                  <a:latin typeface="Tahoma"/>
                  <a:cs typeface="Tahoma"/>
                </a:rPr>
                <a:t>»</a:t>
              </a:r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4080" y="8464860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ru-RU" sz="3200" b="1" spc="-18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 </a:t>
            </a:r>
            <a:r>
              <a:rPr lang="ru-RU" sz="3200" b="1" spc="173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31CE2C0E-0DAB-42A4-B387-5F53D9E83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0482FA82-3769-48EF-B749-77BC97323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1AC5C2-4B26-4E7D-9528-12C7ADBA70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6" name="Freeform 35">
            <a:extLst>
              <a:ext uri="{FF2B5EF4-FFF2-40B4-BE49-F238E27FC236}">
                <a16:creationId xmlns:a16="http://schemas.microsoft.com/office/drawing/2014/main" id="{27C6AFA3-9B4D-4B86-8905-2572C0EE93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72752" y="7336702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3076539"/>
            <a:ext cx="7939549" cy="5570383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5833" y="868845"/>
              <a:ext cx="6640279" cy="54168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3538" algn="just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Оператор информационных систем и ресурсов – квалифицированный специалист в области информационных технологий, владеющий навыками обработки </a:t>
              </a:r>
              <a:r>
                <a:rPr lang="ru-RU" sz="2400" dirty="0" err="1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текстово</a:t>
              </a: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-цифровой информации, умеющий работать с пакетами прикладных программ, владеющий основами построения автоматизированных информационных систем.</a:t>
              </a: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397579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374378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9590765" y="3076539"/>
            <a:ext cx="2856903" cy="2589023"/>
            <a:chOff x="0" y="0"/>
            <a:chExt cx="3084091" cy="3077198"/>
          </a:xfrm>
        </p:grpSpPr>
        <p:grpSp>
          <p:nvGrpSpPr>
            <p:cNvPr id="9" name="Group 9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0" name="Freeform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415" y="570869"/>
              <a:ext cx="2513260" cy="2011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Сбор, обработка, хранение </a:t>
              </a:r>
            </a:p>
            <a:p>
              <a:pPr algn="ctr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и передача информации </a:t>
              </a:r>
            </a:p>
            <a:p>
              <a:pPr algn="ctr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в организации</a:t>
              </a:r>
              <a:endParaRPr lang="en-US" sz="2200" dirty="0">
                <a:solidFill>
                  <a:schemeClr val="bg1"/>
                </a:solidFill>
                <a:latin typeface="Clear Sans Medium" panose="020B0604020202020204" charset="0"/>
                <a:ea typeface="Clear Sans"/>
                <a:cs typeface="Clear Sans Medium" panose="020B0604020202020204" charset="0"/>
                <a:sym typeface="Clear Sans"/>
              </a:endParaRPr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12877797" y="6057901"/>
            <a:ext cx="2856902" cy="2589021"/>
            <a:chOff x="-2" y="0"/>
            <a:chExt cx="3084093" cy="3077198"/>
          </a:xfrm>
        </p:grpSpPr>
        <p:grpSp>
          <p:nvGrpSpPr>
            <p:cNvPr id="13" name="Group 1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4" name="Freeform 1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" y="741194"/>
              <a:ext cx="3084091" cy="1594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Техническая поддержка информационных систем </a:t>
              </a:r>
              <a:endParaRPr lang="en-US" sz="2200" dirty="0">
                <a:solidFill>
                  <a:schemeClr val="bg1"/>
                </a:solidFill>
                <a:latin typeface="Clear Sans Medium" panose="020B0604020202020204" charset="0"/>
                <a:ea typeface="Clear Sans"/>
                <a:cs typeface="Clear Sans Medium" panose="020B0604020202020204" charset="0"/>
                <a:sym typeface="Clear Sans"/>
              </a:endParaRPr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12877800" y="3076541"/>
            <a:ext cx="2856902" cy="2589021"/>
            <a:chOff x="0" y="0"/>
            <a:chExt cx="3084091" cy="3077198"/>
          </a:xfrm>
        </p:grpSpPr>
        <p:grpSp>
          <p:nvGrpSpPr>
            <p:cNvPr id="17" name="Group 17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8" name="Freeform 1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TextBox 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411" y="1220434"/>
              <a:ext cx="2513260" cy="804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200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Работа </a:t>
              </a:r>
            </a:p>
            <a:p>
              <a:pPr algn="ctr"/>
              <a:r>
                <a:rPr lang="ru-RU" sz="2200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с базами данных</a:t>
              </a:r>
              <a:endParaRPr lang="en-US" sz="2200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</p:grpSp>
      <p:grpSp>
        <p:nvGrpSpPr>
          <p:cNvPr id="24" name="Group 24"/>
          <p:cNvGrpSpPr>
            <a:grpSpLocks noGrp="1" noUngrp="1" noRot="1" noMove="1" noResize="1"/>
          </p:cNvGrpSpPr>
          <p:nvPr/>
        </p:nvGrpSpPr>
        <p:grpSpPr>
          <a:xfrm>
            <a:off x="9590765" y="6057901"/>
            <a:ext cx="2856903" cy="2589024"/>
            <a:chOff x="0" y="0"/>
            <a:chExt cx="3084091" cy="3077198"/>
          </a:xfrm>
        </p:grpSpPr>
        <p:grpSp>
          <p:nvGrpSpPr>
            <p:cNvPr id="25" name="Group 25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26" name="Freeform 2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Box 2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9290" y="890707"/>
              <a:ext cx="2513260" cy="120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cs typeface="Clear Sans Medium" panose="020B0604020202020204" charset="0"/>
                </a:rPr>
                <a:t>Обеспечение безопасности информации</a:t>
              </a:r>
              <a:endParaRPr lang="en-US" sz="2200" dirty="0">
                <a:solidFill>
                  <a:schemeClr val="bg1"/>
                </a:solidFill>
                <a:latin typeface="Clear Sans Medium" panose="020B0604020202020204" charset="0"/>
                <a:ea typeface="Clear Sans"/>
                <a:cs typeface="Clear Sans Medium" panose="020B0604020202020204" charset="0"/>
                <a:sym typeface="Clear Sans"/>
              </a:endParaRPr>
            </a:p>
          </p:txBody>
        </p:sp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622546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289350" y="698703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0F6B305-1317-4370-A1D4-B6F0F7D4C6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sp>
        <p:nvSpPr>
          <p:cNvPr id="33" name="Freeform 34">
            <a:extLst>
              <a:ext uri="{FF2B5EF4-FFF2-40B4-BE49-F238E27FC236}">
                <a16:creationId xmlns:a16="http://schemas.microsoft.com/office/drawing/2014/main" id="{CF1527CE-3C12-4220-AFFB-B3C0C6D6A1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B54B93D4-4A49-47D0-9802-C3ABDE4DE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68B2C952-632B-49E6-8C7A-83C1C4751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25D1914-D099-4A92-BFB0-F7EC2CF8B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811" b="32043"/>
          <a:stretch/>
        </p:blipFill>
        <p:spPr>
          <a:xfrm rot="5460000">
            <a:off x="1483708" y="4426971"/>
            <a:ext cx="4190589" cy="7757346"/>
          </a:xfrm>
          <a:prstGeom prst="rect">
            <a:avLst/>
          </a:prstGeom>
        </p:spPr>
      </p:pic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660746683"/>
              </p:ext>
            </p:extLst>
          </p:nvPr>
        </p:nvGraphicFramePr>
        <p:xfrm>
          <a:off x="-299545" y="-168494"/>
          <a:ext cx="18790746" cy="1056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899232" imgH="5159487" progId="CorelDraw.Graphic.24">
                  <p:embed/>
                </p:oleObj>
              </mc:Choice>
              <mc:Fallback>
                <p:oleObj name="CorelDRAW" r:id="rId4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99545" y="-168494"/>
                        <a:ext cx="18790746" cy="1056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0" y="88023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989B042-BFED-4710-B95B-9F9981989B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4762" t="11773"/>
          <a:stretch/>
        </p:blipFill>
        <p:spPr>
          <a:xfrm rot="10800000">
            <a:off x="12496800" y="1249208"/>
            <a:ext cx="5967224" cy="90758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748" y="-359592"/>
            <a:ext cx="8731250" cy="85978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039CDC-060F-47DB-B46A-669163F3C4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1012760" y="1162361"/>
            <a:ext cx="5692840" cy="5130279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8641" y="6591300"/>
            <a:ext cx="56660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КОМПЕТЕНЦИИ ОПЕРАТОРА ИНФОРМАЦИОННЫХ СИСТЕМ </a:t>
            </a:r>
          </a:p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И РЕСУРСОВ</a:t>
            </a:r>
            <a:endParaRPr lang="en-US" sz="2800" spc="420" dirty="0">
              <a:solidFill>
                <a:srgbClr val="FFFFFF"/>
              </a:solidFill>
              <a:latin typeface="Clear Sans" panose="020B0604020202020204" charset="0"/>
              <a:ea typeface="Clear Sans"/>
              <a:cs typeface="Clear Sans" panose="020B0604020202020204" charset="0"/>
              <a:sym typeface="Clear Sans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33" name="Freeform 23">
            <a:extLst>
              <a:ext uri="{FF2B5EF4-FFF2-40B4-BE49-F238E27FC236}">
                <a16:creationId xmlns:a16="http://schemas.microsoft.com/office/drawing/2014/main" id="{1D4B9BC0-4DF3-49D2-879C-39AA8198EA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F97E4C35-A439-404F-BC8C-91E1AB2BDD73}"/>
              </a:ext>
            </a:extLst>
          </p:cNvPr>
          <p:cNvSpPr/>
          <p:nvPr/>
        </p:nvSpPr>
        <p:spPr>
          <a:xfrm rot="13598024">
            <a:off x="3931319" y="8606030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7467600" y="1790700"/>
            <a:ext cx="9791699" cy="1768146"/>
            <a:chOff x="0" y="-368058"/>
            <a:chExt cx="7325890" cy="1423399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-368058"/>
              <a:ext cx="7325890" cy="1423399"/>
              <a:chOff x="0" y="-617454"/>
              <a:chExt cx="12289910" cy="2387894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17454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064" y="-132543"/>
              <a:ext cx="6308767" cy="99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Работа с базами данных: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оператор информационных ресурсов должен владеть навыками работы с различными системами управления базами данных. Это включает в себя создание, модификацию </a:t>
              </a:r>
            </a:p>
            <a:p>
              <a:pPr algn="just"/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и обеспечение безопасности баз данных.</a:t>
              </a:r>
            </a:p>
          </p:txBody>
        </p: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3946663"/>
            <a:ext cx="9791699" cy="1501638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064" y="-14531"/>
              <a:ext cx="6308767" cy="875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Техническая поддержка: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специалист должен быть готов к решению технических проблем, связанных с информационными системами. Это включает в себя работу с аппаратным и программным обеспечением.</a:t>
              </a:r>
            </a:p>
          </p:txBody>
        </p: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587D79BC-2AB2-41DC-8840-06D8FFCEA7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5775462"/>
            <a:ext cx="9791699" cy="1501638"/>
            <a:chOff x="0" y="-14054"/>
            <a:chExt cx="7325890" cy="1423399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44D83E40-3F1C-48C5-8FF2-17CBCBC8A3D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14054"/>
              <a:ext cx="7325890" cy="1423399"/>
              <a:chOff x="0" y="-23577"/>
              <a:chExt cx="12289910" cy="238789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57C3B84-9A38-4A0A-A928-1C58C72A8C9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57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8BB6C236-8870-499C-B1E7-F092E8C7C8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1213" y="100203"/>
              <a:ext cx="6308767" cy="116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Защита информации: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оператор должен обеспечивать безопасность информационных ресурсов. Это включает в себя меры по предотвращению утечек данных, защите от вирусов и внедрения систем шифрования.</a:t>
              </a:r>
            </a:p>
          </p:txBody>
        </p:sp>
      </p:grpSp>
      <p:grpSp>
        <p:nvGrpSpPr>
          <p:cNvPr id="38" name="Group 2">
            <a:extLst>
              <a:ext uri="{FF2B5EF4-FFF2-40B4-BE49-F238E27FC236}">
                <a16:creationId xmlns:a16="http://schemas.microsoft.com/office/drawing/2014/main" id="{3AA45A6D-D02C-46D5-9488-A189F96161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7623310"/>
            <a:ext cx="9791699" cy="1501638"/>
            <a:chOff x="0" y="-68146"/>
            <a:chExt cx="7325890" cy="142339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CC85A62E-B6B0-4C52-8ED9-6A7E3E48645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68146"/>
              <a:ext cx="7325890" cy="1423399"/>
              <a:chOff x="0" y="-114321"/>
              <a:chExt cx="12289910" cy="2387894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57FBAE89-22E7-4011-905C-4B13401BF1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114321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BBCCF07F-7B67-47E8-ACE2-635D4F566A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064" y="195917"/>
              <a:ext cx="6308767" cy="875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Анализ и отчетность: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cs typeface="Clear Sans" panose="020B0604020202020204" charset="0"/>
                </a:rPr>
                <a:t>специалист должен быть способен анализировать данные, выявлять тренды и предоставлять отчетность для поддержки принятия решений в организации.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892836072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508486" imgH="7483792" progId="CorelDraw.Graphic.24">
                  <p:embed/>
                </p:oleObj>
              </mc:Choice>
              <mc:Fallback>
                <p:oleObj name="CorelDRAW" r:id="rId2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7988" y="7640046"/>
            <a:ext cx="8432224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Выпускники могут работать как в специализированных компьютерных фирмах, так и в различных офисах, банках, страховых компаниях, Call-центрах, издательствах, компаниях, занятых разработкой и поддержанием сайтов, архивах и </a:t>
            </a:r>
            <a:r>
              <a:rPr lang="ru-RU" sz="2200" dirty="0" err="1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тд</a:t>
            </a:r>
            <a:r>
              <a:rPr lang="ru-RU" sz="2200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.</a:t>
            </a:r>
            <a:endParaRPr lang="ru-RU" sz="2200" dirty="0">
              <a:solidFill>
                <a:schemeClr val="bg1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24800" y="5537336"/>
            <a:ext cx="9791699" cy="1501638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283" y="80599"/>
              <a:ext cx="6308767" cy="583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363538" algn="r"/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ea typeface="Tahoma" panose="020B0604030504040204" pitchFamily="34" charset="0"/>
                  <a:cs typeface="Clear Sans" panose="020B0604020202020204" charset="0"/>
                </a:rPr>
                <a:t>Вертикальный рост: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ea typeface="Tahoma" panose="020B0604030504040204" pitchFamily="34" charset="0"/>
                  <a:cs typeface="Clear Sans" panose="020B0604020202020204" charset="0"/>
                </a:rPr>
                <a:t>SEO-специалист, руководитель отдела информационных систем и ресурсов, администратор ИТ-проектов.</a:t>
              </a:r>
            </a:p>
          </p:txBody>
        </p: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587D79BC-2AB2-41DC-8840-06D8FFCEA7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24800" y="3561038"/>
            <a:ext cx="9791699" cy="1501638"/>
            <a:chOff x="0" y="-14054"/>
            <a:chExt cx="7325890" cy="1423399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44D83E40-3F1C-48C5-8FF2-17CBCBC8A3D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14054"/>
              <a:ext cx="7325890" cy="1423399"/>
              <a:chOff x="0" y="-23577"/>
              <a:chExt cx="12289910" cy="238789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57C3B84-9A38-4A0A-A928-1C58C72A8C9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57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8BB6C236-8870-499C-B1E7-F092E8C7C8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561" y="405904"/>
              <a:ext cx="6308767" cy="583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363538" algn="r"/>
              <a:r>
                <a:rPr lang="ru-RU" sz="2000" i="1" dirty="0">
                  <a:solidFill>
                    <a:schemeClr val="bg1"/>
                  </a:solidFill>
                  <a:latin typeface="Clear Sans" panose="020B0604020202020204" charset="0"/>
                  <a:ea typeface="Tahoma" panose="020B0604030504040204" pitchFamily="34" charset="0"/>
                  <a:cs typeface="Clear Sans" panose="020B0604020202020204" charset="0"/>
                </a:rPr>
                <a:t>Горизонтальный рост: </a:t>
              </a:r>
              <a:r>
                <a:rPr lang="ru-RU" sz="2000" dirty="0">
                  <a:solidFill>
                    <a:schemeClr val="bg1"/>
                  </a:solidFill>
                  <a:latin typeface="Clear Sans" panose="020B0604020202020204" charset="0"/>
                  <a:ea typeface="Tahoma" panose="020B0604030504040204" pitchFamily="34" charset="0"/>
                  <a:cs typeface="Clear Sans" panose="020B0604020202020204" charset="0"/>
                </a:rPr>
                <a:t>оператор информационных систем, оператор информационных систем, специалист службы технической поддержки. </a:t>
              </a:r>
            </a:p>
          </p:txBody>
        </p:sp>
      </p:grpSp>
      <p:pic>
        <p:nvPicPr>
          <p:cNvPr id="42" name="object 2">
            <a:extLst>
              <a:ext uri="{FF2B5EF4-FFF2-40B4-BE49-F238E27FC236}">
                <a16:creationId xmlns:a16="http://schemas.microsoft.com/office/drawing/2014/main" id="{5CC9B86F-521A-42D9-845E-BD99E3D435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 cstate="print"/>
          <a:srcRect l="18442"/>
          <a:stretch/>
        </p:blipFill>
        <p:spPr>
          <a:xfrm>
            <a:off x="-152400" y="2581156"/>
            <a:ext cx="7457620" cy="409881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5B93281-F185-497E-8ED7-401CD423C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2400" y="2596231"/>
            <a:ext cx="7457620" cy="4098817"/>
          </a:xfrm>
          <a:prstGeom prst="rect">
            <a:avLst/>
          </a:prstGeom>
          <a:solidFill>
            <a:srgbClr val="12205A">
              <a:alpha val="5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1109439"/>
            <a:ext cx="86868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ГДЕ НУЖЕН ОПЕРАТОР ИНФОРМАЦИОННЫХ СИСТЕМ И РЕСУРСОВ?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988" y="7091226"/>
            <a:ext cx="4977557" cy="2025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C2F11B-7B2F-4DF3-97DA-A553D8CCA7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6091"/>
          <a:stretch/>
        </p:blipFill>
        <p:spPr>
          <a:xfrm>
            <a:off x="12761175" y="8824913"/>
            <a:ext cx="2933700" cy="1576388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25C2129B-0440-4FF1-B621-7A1CFA1CC9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1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8B658D5-1024-4F10-8F05-4983DC59C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3654115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08456" y="3551624"/>
            <a:ext cx="705428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ПАО "Ростелеком" 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ООО «АЛЕКС ИНТЕГРО» </a:t>
            </a:r>
          </a:p>
          <a:p>
            <a:pPr marL="457200" lvl="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АО «Монтажно-технологическое управление «Кристалл» </a:t>
            </a:r>
          </a:p>
          <a:p>
            <a:pPr marL="457200" lvl="0" indent="-457200" algn="l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АО «ЭР-Телеком Холдинг» </a:t>
            </a:r>
          </a:p>
          <a:p>
            <a:pPr marL="457200" lvl="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ООО «Башкирские распределительные тепловые сети»</a:t>
            </a:r>
          </a:p>
          <a:p>
            <a:pPr marL="457200" lvl="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rgbClr val="FFFFFF"/>
                </a:solidFill>
                <a:effectLst/>
                <a:latin typeface="Clear Sans Medium" panose="020B0604020202020204" charset="0"/>
                <a:cs typeface="Clear Sans Medium" panose="020B0604020202020204" charset="0"/>
              </a:rPr>
              <a:t>ПАО «Башинформсвязь»</a:t>
            </a:r>
            <a:endParaRPr lang="en-US" sz="2800" spc="24" dirty="0">
              <a:solidFill>
                <a:srgbClr val="FFFFFF"/>
              </a:solidFill>
              <a:latin typeface="Clear Sans Medium" panose="020B0604020202020204" charset="0"/>
              <a:ea typeface="Clear Sans"/>
              <a:cs typeface="Clear Sans Medium" panose="020B0604020202020204" charset="0"/>
              <a:sym typeface="Clear Sans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2443" y="8921584"/>
            <a:ext cx="4977557" cy="20257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C0E805-C007-4B04-86A9-6C740779E6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sp>
        <p:nvSpPr>
          <p:cNvPr id="49" name="Freeform 6">
            <a:extLst>
              <a:ext uri="{FF2B5EF4-FFF2-40B4-BE49-F238E27FC236}">
                <a16:creationId xmlns:a16="http://schemas.microsoft.com/office/drawing/2014/main" id="{7079F000-745E-4A1F-95A5-DE4591C476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8E2C5701-CB1B-4A39-928E-3D3D575F69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2" name="TextBox 4">
            <a:extLst>
              <a:ext uri="{FF2B5EF4-FFF2-40B4-BE49-F238E27FC236}">
                <a16:creationId xmlns:a16="http://schemas.microsoft.com/office/drawing/2014/main" id="{D7D81DB6-214F-454E-819C-D70FBC3215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2677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grpSp>
        <p:nvGrpSpPr>
          <p:cNvPr id="53" name="Group 2">
            <a:extLst>
              <a:ext uri="{FF2B5EF4-FFF2-40B4-BE49-F238E27FC236}">
                <a16:creationId xmlns:a16="http://schemas.microsoft.com/office/drawing/2014/main" id="{7E129AA4-03B3-4214-9DCB-679422DB6E5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058400" y="3072695"/>
            <a:ext cx="8229599" cy="5324590"/>
            <a:chOff x="0" y="0"/>
            <a:chExt cx="43459784" cy="28331076"/>
          </a:xfrm>
        </p:grpSpPr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770B926A-F803-4962-9F75-D6F0C2A8ED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" name="TextBox 4">
            <a:extLst>
              <a:ext uri="{FF2B5EF4-FFF2-40B4-BE49-F238E27FC236}">
                <a16:creationId xmlns:a16="http://schemas.microsoft.com/office/drawing/2014/main" id="{EFD448AD-2D9B-4831-B063-E5F7B5EF3BF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28583" y="1932843"/>
            <a:ext cx="734624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0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0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E7194-D633-4753-BE89-9E99E9C9C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8" y="2041655"/>
            <a:ext cx="8989079" cy="63556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</TotalTime>
  <Words>318</Words>
  <Application>Microsoft Office PowerPoint</Application>
  <PresentationFormat>Произвольный</PresentationFormat>
  <Paragraphs>37</Paragraphs>
  <Slides>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Clear Sans</vt:lpstr>
      <vt:lpstr>Calibri</vt:lpstr>
      <vt:lpstr>Clear Sans Medium</vt:lpstr>
      <vt:lpstr>Wingdings</vt:lpstr>
      <vt:lpstr>Tahoma</vt:lpstr>
      <vt:lpstr>Arial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Ахметвалеева Радмила Дамировна</cp:lastModifiedBy>
  <cp:revision>41</cp:revision>
  <dcterms:created xsi:type="dcterms:W3CDTF">2006-08-16T00:00:00Z</dcterms:created>
  <dcterms:modified xsi:type="dcterms:W3CDTF">2025-06-10T08:52:00Z</dcterms:modified>
  <dc:identifier>DAGnOMo6tPc</dc:identifier>
</cp:coreProperties>
</file>