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4" r:id="rId5"/>
    <p:sldId id="259" r:id="rId6"/>
    <p:sldId id="274" r:id="rId7"/>
    <p:sldId id="273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lear Sans" panose="020B0604020202020204" charset="0"/>
      <p:regular r:id="rId16"/>
    </p:embeddedFont>
    <p:embeddedFont>
      <p:font typeface="Clear Sans Medium" panose="020B0604020202020204" charset="0"/>
      <p:regular r:id="rId17"/>
    </p:embeddedFont>
    <p:embeddedFont>
      <p:font typeface="Montserrat" panose="00000500000000000000" pitchFamily="2" charset="-52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0" autoAdjust="0"/>
    <p:restoredTop sz="93537" autoAdjust="0"/>
  </p:normalViewPr>
  <p:slideViewPr>
    <p:cSldViewPr>
      <p:cViewPr varScale="1">
        <p:scale>
          <a:sx n="70" d="100"/>
          <a:sy n="70" d="100"/>
        </p:scale>
        <p:origin x="1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D3152-EFF5-4134-923D-70A460CA0591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9EAC7-71FB-46A6-A68E-8B1A9166F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9EAC7-71FB-46A6-A68E-8B1A9166F5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0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3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1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77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5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8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446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94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1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4.svg"/><Relationship Id="rId10" Type="http://schemas.openxmlformats.org/officeDocument/2006/relationships/image" Target="../media/image28.svg"/><Relationship Id="rId4" Type="http://schemas.openxmlformats.org/officeDocument/2006/relationships/image" Target="../media/image22.emf"/><Relationship Id="rId9" Type="http://schemas.openxmlformats.org/officeDocument/2006/relationships/image" Target="../media/image27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1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sv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openxmlformats.org/officeDocument/2006/relationships/image" Target="../media/image32.emf"/><Relationship Id="rId9" Type="http://schemas.openxmlformats.org/officeDocument/2006/relationships/image" Target="../media/image26.png"/><Relationship Id="rId14" Type="http://schemas.openxmlformats.org/officeDocument/2006/relationships/image" Target="../media/image3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9.jpeg"/><Relationship Id="rId5" Type="http://schemas.openxmlformats.org/officeDocument/2006/relationships/image" Target="../media/image9.png"/><Relationship Id="rId10" Type="http://schemas.openxmlformats.org/officeDocument/2006/relationships/image" Target="../media/image21.svg"/><Relationship Id="rId4" Type="http://schemas.openxmlformats.org/officeDocument/2006/relationships/image" Target="../media/image38.sv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C4E72E0-6E87-4C6D-BA15-59D9FFFEE6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4" y="2788135"/>
            <a:ext cx="13887849" cy="4710729"/>
            <a:chOff x="0" y="0"/>
            <a:chExt cx="19106557" cy="6280972"/>
          </a:xfrm>
        </p:grpSpPr>
        <p:grpSp>
          <p:nvGrpSpPr>
            <p:cNvPr id="3" name="Group 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19106557" cy="6280972"/>
              <a:chOff x="0" y="0"/>
              <a:chExt cx="64966666" cy="21356743"/>
            </a:xfrm>
          </p:grpSpPr>
          <p:sp>
            <p:nvSpPr>
              <p:cNvPr id="4" name="Freeform 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64966664" cy="21356743"/>
              </a:xfrm>
              <a:custGeom>
                <a:avLst/>
                <a:gdLst/>
                <a:ahLst/>
                <a:cxnLst/>
                <a:rect l="l" t="t" r="r" b="b"/>
                <a:pathLst>
                  <a:path w="64966664" h="21356743">
                    <a:moveTo>
                      <a:pt x="0" y="0"/>
                    </a:moveTo>
                    <a:lnTo>
                      <a:pt x="0" y="21356743"/>
                    </a:lnTo>
                    <a:lnTo>
                      <a:pt x="64966664" y="21356743"/>
                    </a:lnTo>
                    <a:lnTo>
                      <a:pt x="64966664" y="0"/>
                    </a:lnTo>
                    <a:lnTo>
                      <a:pt x="0" y="0"/>
                    </a:lnTo>
                    <a:close/>
                    <a:moveTo>
                      <a:pt x="64905706" y="21295782"/>
                    </a:moveTo>
                    <a:lnTo>
                      <a:pt x="59690" y="21295782"/>
                    </a:lnTo>
                    <a:lnTo>
                      <a:pt x="59690" y="59690"/>
                    </a:lnTo>
                    <a:lnTo>
                      <a:pt x="64905706" y="59690"/>
                    </a:lnTo>
                    <a:lnTo>
                      <a:pt x="64905706" y="2129578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40050" y="1561247"/>
              <a:ext cx="11139163" cy="28725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4400" b="1" spc="-13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10.02.04 </a:t>
              </a:r>
            </a:p>
            <a:p>
              <a:pPr marL="16933" marR="6773" algn="ctr" defTabSz="1219170">
                <a:tabLst>
                  <a:tab pos="3449234" algn="l"/>
                </a:tabLst>
              </a:pPr>
              <a:r>
                <a:rPr lang="ru-RU" sz="3200" b="1" spc="-2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«Обеспечение информационной безопасности телекоммуникационных систем»</a:t>
              </a:r>
              <a:endParaRPr lang="ru-RU" sz="3200" b="1" spc="1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102312" y="-1"/>
            <a:ext cx="2607602" cy="2018960"/>
          </a:xfrm>
          <a:custGeom>
            <a:avLst/>
            <a:gdLst/>
            <a:ahLst/>
            <a:cxnLst/>
            <a:rect l="l" t="t" r="r" b="b"/>
            <a:pathLst>
              <a:path w="2607602" h="2604342">
                <a:moveTo>
                  <a:pt x="0" y="0"/>
                </a:moveTo>
                <a:lnTo>
                  <a:pt x="2607601" y="0"/>
                </a:lnTo>
                <a:lnTo>
                  <a:pt x="2607601" y="2604342"/>
                </a:lnTo>
                <a:lnTo>
                  <a:pt x="0" y="26043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994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4D61F28D-B731-4648-9EE5-02F17DFBC4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84080" y="8464860"/>
            <a:ext cx="863189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defTabSz="1219170">
              <a:spcBef>
                <a:spcPts val="7"/>
              </a:spcBef>
            </a:pPr>
            <a:r>
              <a:rPr lang="ru-RU" sz="2400" b="1" spc="4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С</a:t>
            </a:r>
            <a:r>
              <a:rPr lang="ru-RU" sz="2400" b="1" spc="3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Р</a:t>
            </a:r>
            <a:r>
              <a:rPr lang="ru-RU" sz="2400" b="1" spc="28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ОК</a:t>
            </a:r>
            <a:r>
              <a:rPr lang="ru-RU" sz="2400" b="1" spc="-17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2400" b="1" spc="25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ОБУЧ</a:t>
            </a:r>
            <a:r>
              <a:rPr lang="ru-RU" sz="2400" b="1" spc="32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ЕНИЯ: </a:t>
            </a:r>
          </a:p>
          <a:p>
            <a:pPr marL="16933" defTabSz="1219170">
              <a:spcBef>
                <a:spcPts val="7"/>
              </a:spcBef>
            </a:pPr>
            <a:r>
              <a:rPr lang="ru-RU" sz="3200" b="1" spc="-18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3 </a:t>
            </a:r>
            <a:r>
              <a:rPr lang="ru-RU" sz="3200" b="1" spc="173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ГОДА</a:t>
            </a:r>
            <a:r>
              <a:rPr lang="ru-RU" sz="3200" b="1" spc="2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-260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10</a:t>
            </a:r>
            <a:r>
              <a:rPr lang="ru-RU" sz="3200" b="1" spc="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 </a:t>
            </a:r>
            <a:r>
              <a:rPr lang="ru-RU" sz="3200" b="1" spc="213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МЕСЯЦ</a:t>
            </a:r>
            <a:r>
              <a:rPr lang="ru-RU" sz="3200" b="1" spc="18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Е</a:t>
            </a:r>
            <a:r>
              <a:rPr lang="ru-RU" sz="3200" b="1" spc="67" dirty="0">
                <a:solidFill>
                  <a:srgbClr val="FFFFFF"/>
                </a:solidFill>
                <a:latin typeface="Clear Sans" panose="020B0604020202020204" charset="0"/>
                <a:cs typeface="Clear Sans" panose="020B0604020202020204" charset="0"/>
              </a:rPr>
              <a:t>В (НА БАЗЕ 9 КЛАССОВ)</a:t>
            </a:r>
            <a:endParaRPr lang="ru-RU" sz="3200" b="1" dirty="0">
              <a:solidFill>
                <a:prstClr val="black"/>
              </a:solidFill>
              <a:latin typeface="Clear Sans" panose="020B0604020202020204" charset="0"/>
              <a:cs typeface="Clear Sans" panose="020B060402020202020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D9EBBB-952C-4F61-92C5-468D59C357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6595656" y="8502835"/>
            <a:ext cx="1608550" cy="9424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93E24D-9C70-440E-8509-20D264DA0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38591" y="7941381"/>
            <a:ext cx="1180214" cy="206537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2BC520-7D18-4285-BA2B-0DF57AF2D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988898" y="3355126"/>
            <a:ext cx="1593005" cy="3576747"/>
          </a:xfrm>
          <a:prstGeom prst="rect">
            <a:avLst/>
          </a:prstGeom>
        </p:spPr>
      </p:pic>
      <p:sp>
        <p:nvSpPr>
          <p:cNvPr id="15" name="Freeform 10">
            <a:extLst>
              <a:ext uri="{FF2B5EF4-FFF2-40B4-BE49-F238E27FC236}">
                <a16:creationId xmlns:a16="http://schemas.microsoft.com/office/drawing/2014/main" id="{78C74CC8-F108-4A3C-9BC3-CCC527F463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3610642">
            <a:off x="-4349444" y="1155299"/>
            <a:ext cx="10947911" cy="7143501"/>
          </a:xfrm>
          <a:custGeom>
            <a:avLst/>
            <a:gdLst>
              <a:gd name="connsiteX0" fmla="*/ 0 w 3519362"/>
              <a:gd name="connsiteY0" fmla="*/ 0 h 3290604"/>
              <a:gd name="connsiteX1" fmla="*/ 1389149 w 3519362"/>
              <a:gd name="connsiteY1" fmla="*/ 309610 h 3290604"/>
              <a:gd name="connsiteX2" fmla="*/ 3519362 w 3519362"/>
              <a:gd name="connsiteY2" fmla="*/ 3290604 h 3290604"/>
              <a:gd name="connsiteX3" fmla="*/ 0 w 3519362"/>
              <a:gd name="connsiteY3" fmla="*/ 3290604 h 3290604"/>
              <a:gd name="connsiteX4" fmla="*/ 0 w 3519362"/>
              <a:gd name="connsiteY4" fmla="*/ 0 h 3290604"/>
              <a:gd name="connsiteX0" fmla="*/ 0 w 3742028"/>
              <a:gd name="connsiteY0" fmla="*/ 0 h 3356745"/>
              <a:gd name="connsiteX1" fmla="*/ 1389149 w 3742028"/>
              <a:gd name="connsiteY1" fmla="*/ 309610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  <a:gd name="connsiteX0" fmla="*/ 0 w 3742028"/>
              <a:gd name="connsiteY0" fmla="*/ 0 h 3356745"/>
              <a:gd name="connsiteX1" fmla="*/ 1374304 w 3742028"/>
              <a:gd name="connsiteY1" fmla="*/ 315016 h 3356745"/>
              <a:gd name="connsiteX2" fmla="*/ 3742028 w 3742028"/>
              <a:gd name="connsiteY2" fmla="*/ 3356745 h 3356745"/>
              <a:gd name="connsiteX3" fmla="*/ 0 w 3742028"/>
              <a:gd name="connsiteY3" fmla="*/ 3290604 h 3356745"/>
              <a:gd name="connsiteX4" fmla="*/ 0 w 3742028"/>
              <a:gd name="connsiteY4" fmla="*/ 0 h 335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2028" h="3356745">
                <a:moveTo>
                  <a:pt x="0" y="0"/>
                </a:moveTo>
                <a:lnTo>
                  <a:pt x="1374304" y="315016"/>
                </a:lnTo>
                <a:lnTo>
                  <a:pt x="3742028" y="3356745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27261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D22CFD-BB9D-425C-9947-023D4CD20F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1560" y="818063"/>
            <a:ext cx="8233333" cy="1617693"/>
          </a:xfrm>
          <a:prstGeom prst="rect">
            <a:avLst/>
          </a:prstGeom>
        </p:spPr>
      </p:pic>
      <p:sp>
        <p:nvSpPr>
          <p:cNvPr id="23" name="Freeform 35">
            <a:extLst>
              <a:ext uri="{FF2B5EF4-FFF2-40B4-BE49-F238E27FC236}">
                <a16:creationId xmlns:a16="http://schemas.microsoft.com/office/drawing/2014/main" id="{F3EC54BC-97CB-411F-9B44-76B35B98A3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58957" y="7284956"/>
            <a:ext cx="1244281" cy="1274551"/>
          </a:xfrm>
          <a:custGeom>
            <a:avLst/>
            <a:gdLst/>
            <a:ahLst/>
            <a:cxnLst/>
            <a:rect l="l" t="t" r="r" b="b"/>
            <a:pathLst>
              <a:path w="1244281" h="1274551">
                <a:moveTo>
                  <a:pt x="0" y="0"/>
                </a:moveTo>
                <a:lnTo>
                  <a:pt x="1244280" y="0"/>
                </a:lnTo>
                <a:lnTo>
                  <a:pt x="1244280" y="1274551"/>
                </a:lnTo>
                <a:lnTo>
                  <a:pt x="0" y="12745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C56DB5F6-BDA0-49ED-99FA-6CA5BA994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1"/>
            <a:ext cx="18287999" cy="10287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BCAB59-C26E-4868-A971-051876DAFB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7987"/>
          <a:stretch/>
        </p:blipFill>
        <p:spPr>
          <a:xfrm>
            <a:off x="6840345" y="8751289"/>
            <a:ext cx="4812789" cy="1535712"/>
          </a:xfrm>
          <a:prstGeom prst="rect">
            <a:avLst/>
          </a:prstGeom>
        </p:spPr>
      </p:pic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0" y="3634075"/>
            <a:ext cx="8697236" cy="5012847"/>
            <a:chOff x="0" y="0"/>
            <a:chExt cx="33529511" cy="22726437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3529510" cy="22726438"/>
            </a:xfrm>
            <a:custGeom>
              <a:avLst/>
              <a:gdLst/>
              <a:ahLst/>
              <a:cxnLst/>
              <a:rect l="l" t="t" r="r" b="b"/>
              <a:pathLst>
                <a:path w="33529510" h="22726438">
                  <a:moveTo>
                    <a:pt x="0" y="0"/>
                  </a:moveTo>
                  <a:lnTo>
                    <a:pt x="0" y="22726438"/>
                  </a:lnTo>
                  <a:lnTo>
                    <a:pt x="33529510" y="22726438"/>
                  </a:lnTo>
                  <a:lnTo>
                    <a:pt x="33529510" y="0"/>
                  </a:lnTo>
                  <a:lnTo>
                    <a:pt x="0" y="0"/>
                  </a:lnTo>
                  <a:close/>
                  <a:moveTo>
                    <a:pt x="33468549" y="22665477"/>
                  </a:moveTo>
                  <a:lnTo>
                    <a:pt x="59690" y="22665477"/>
                  </a:lnTo>
                  <a:lnTo>
                    <a:pt x="59690" y="59690"/>
                  </a:lnTo>
                  <a:lnTo>
                    <a:pt x="33468549" y="59690"/>
                  </a:lnTo>
                  <a:lnTo>
                    <a:pt x="33468549" y="22665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1720806"/>
            <a:ext cx="543239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9"/>
              </a:lnSpc>
            </a:pPr>
            <a:r>
              <a:rPr lang="ru-RU" sz="7000" b="1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Кто он?</a:t>
            </a:r>
            <a:endParaRPr lang="en-US" sz="7000" b="1" dirty="0">
              <a:solidFill>
                <a:srgbClr val="FFFFFF"/>
              </a:solidFill>
              <a:latin typeface="Clear Sans Medium" panose="020B0604020202020204" charset="0"/>
              <a:ea typeface="Clear Sans Medium"/>
              <a:cs typeface="Clear Sans Medium" panose="020B0604020202020204" charset="0"/>
              <a:sym typeface="Clear Sans Medium"/>
            </a:endParaRP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39652" y="1697605"/>
            <a:ext cx="830003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44"/>
              </a:lnSpc>
              <a:spcBef>
                <a:spcPct val="0"/>
              </a:spcBef>
            </a:pPr>
            <a:r>
              <a:rPr lang="ru-RU" sz="6995" b="1" u="none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Чем занимается?</a:t>
            </a:r>
            <a:endParaRPr lang="en-US" sz="6995" b="1" u="none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423593"/>
            <a:ext cx="1028700" cy="1076361"/>
          </a:xfrm>
          <a:custGeom>
            <a:avLst/>
            <a:gdLst/>
            <a:ahLst/>
            <a:cxnLst/>
            <a:rect l="l" t="t" r="r" b="b"/>
            <a:pathLst>
              <a:path w="1308645" h="1076361">
                <a:moveTo>
                  <a:pt x="0" y="0"/>
                </a:moveTo>
                <a:lnTo>
                  <a:pt x="1308645" y="0"/>
                </a:lnTo>
                <a:lnTo>
                  <a:pt x="1308645" y="1076361"/>
                </a:lnTo>
                <a:lnTo>
                  <a:pt x="0" y="10763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7213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44008" y="-1"/>
            <a:ext cx="1217088" cy="698703"/>
          </a:xfrm>
          <a:custGeom>
            <a:avLst/>
            <a:gdLst/>
            <a:ahLst/>
            <a:cxnLst/>
            <a:rect l="l" t="t" r="r" b="b"/>
            <a:pathLst>
              <a:path w="1217088" h="1017790">
                <a:moveTo>
                  <a:pt x="0" y="0"/>
                </a:moveTo>
                <a:lnTo>
                  <a:pt x="1217088" y="0"/>
                </a:lnTo>
                <a:lnTo>
                  <a:pt x="1217088" y="1017790"/>
                </a:lnTo>
                <a:lnTo>
                  <a:pt x="0" y="10177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566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7" name="TextBox 19">
            <a:extLst>
              <a:ext uri="{FF2B5EF4-FFF2-40B4-BE49-F238E27FC236}">
                <a16:creationId xmlns:a16="http://schemas.microsoft.com/office/drawing/2014/main" id="{0DFE3077-F50D-4368-ADEE-A150F5B0E3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477000" y="1945773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01</a:t>
            </a: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88B2D55F-F3D5-4BB0-957E-452EAE9BB7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057380" y="4708347"/>
            <a:ext cx="2230619" cy="2671202"/>
          </a:xfrm>
          <a:custGeom>
            <a:avLst/>
            <a:gdLst/>
            <a:ahLst/>
            <a:cxnLst/>
            <a:rect l="l" t="t" r="r" b="b"/>
            <a:pathLst>
              <a:path w="3519362" h="3290604">
                <a:moveTo>
                  <a:pt x="0" y="0"/>
                </a:moveTo>
                <a:lnTo>
                  <a:pt x="3519362" y="0"/>
                </a:lnTo>
                <a:lnTo>
                  <a:pt x="3519362" y="3290604"/>
                </a:lnTo>
                <a:lnTo>
                  <a:pt x="0" y="32906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" r="-28076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7C408F0C-8510-4C36-85F4-B7A37BA775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6289350" y="1352036"/>
            <a:ext cx="900670" cy="15816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8345C8-50C5-4D67-AAC6-A743EB4D4C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AF44DDC-B6F6-4CED-8D8E-2AFF34AC9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7120" y="3615024"/>
            <a:ext cx="2570479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7B9F7CA-38D2-4C99-ABE6-D3CE7502B3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77120" y="6336680"/>
            <a:ext cx="2570479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BC0D61-79AE-49BD-8DF0-B877CA9133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20" y="3634075"/>
            <a:ext cx="2570480" cy="233160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FBFD3CBC-E447-4F19-8585-8CD75165E7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986049" y="3868933"/>
            <a:ext cx="2473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Внедрение </a:t>
            </a:r>
            <a:endParaRPr lang="en-US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 поддержка средств защиты информации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A11BE3-DA84-4EFF-A980-61EFA2E71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0179" y="4210412"/>
            <a:ext cx="2440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Контроль </a:t>
            </a:r>
            <a:endParaRPr lang="en-US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 мониторинг безопасности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5DDB769-6036-4F60-8FE4-89917C22D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34600" y="7014268"/>
            <a:ext cx="2331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Защита </a:t>
            </a:r>
            <a:endParaRPr lang="en-US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от кибератак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09254B0-AF45-4CB7-BDAE-9BE1AD7FF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74318" y="6336679"/>
            <a:ext cx="2570481" cy="225552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0AA62F4-EC63-4AC9-A533-99906EB340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956484" y="6869260"/>
            <a:ext cx="2588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Тестирование </a:t>
            </a:r>
            <a:endParaRPr lang="en-US" sz="2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 анализ уязвимостей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0BCDDFA-4276-4881-B703-95115530B3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05000" y="4283937"/>
            <a:ext cx="60793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Техник по защите информации в телекоммуникационных системах – это специалист, занимающийся обеспечением безопасности данных и информации при передаче и обработке в телекоммуникационных сетях.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         Задача техника – предотвратить несанкционированный доступ, утечку информации, а также защитить системы от кибератак и других угроз.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Объект 49">
            <a:extLst>
              <a:ext uri="{FF2B5EF4-FFF2-40B4-BE49-F238E27FC236}">
                <a16:creationId xmlns:a16="http://schemas.microsoft.com/office/drawing/2014/main" id="{9AC27F16-1F12-4F8D-90C6-083F0113E0E8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064935141"/>
              </p:ext>
            </p:extLst>
          </p:nvPr>
        </p:nvGraphicFramePr>
        <p:xfrm>
          <a:off x="-351169" y="-168495"/>
          <a:ext cx="18790746" cy="1056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10899232" imgH="5159487" progId="CorelDraw.Graphic.24">
                  <p:embed/>
                </p:oleObj>
              </mc:Choice>
              <mc:Fallback>
                <p:oleObj name="CorelDRAW" r:id="rId3" imgW="10899232" imgH="515948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51169" y="-168495"/>
                        <a:ext cx="18790746" cy="1056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F0E7E8E-056B-4B7B-A324-8F269BFC55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4762" t="11773"/>
          <a:stretch/>
        </p:blipFill>
        <p:spPr>
          <a:xfrm rot="10800000">
            <a:off x="12496800" y="1249208"/>
            <a:ext cx="5967224" cy="9075891"/>
          </a:xfrm>
          <a:prstGeom prst="rect">
            <a:avLst/>
          </a:prstGeom>
        </p:spPr>
      </p:pic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02309" y="1125691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02</a:t>
            </a:r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12091" y="-168495"/>
            <a:ext cx="2041606" cy="1417703"/>
          </a:xfrm>
          <a:custGeom>
            <a:avLst/>
            <a:gdLst/>
            <a:ahLst/>
            <a:cxnLst/>
            <a:rect l="l" t="t" r="r" b="b"/>
            <a:pathLst>
              <a:path w="2041606" h="2031398">
                <a:moveTo>
                  <a:pt x="0" y="0"/>
                </a:moveTo>
                <a:lnTo>
                  <a:pt x="2041606" y="0"/>
                </a:lnTo>
                <a:lnTo>
                  <a:pt x="2041606" y="2031398"/>
                </a:lnTo>
                <a:lnTo>
                  <a:pt x="0" y="20313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328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52DB40-C9D2-450C-AF98-91F45FF5D5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EA5268-CF6A-4657-8D78-6E4F0EC9A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34811" b="32043"/>
          <a:stretch/>
        </p:blipFill>
        <p:spPr>
          <a:xfrm rot="5460000">
            <a:off x="1483708" y="4426971"/>
            <a:ext cx="4190589" cy="7757346"/>
          </a:xfrm>
          <a:prstGeom prst="rect">
            <a:avLst/>
          </a:prstGeom>
        </p:spPr>
      </p:pic>
      <p:sp>
        <p:nvSpPr>
          <p:cNvPr id="22" name="TextBox 2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78589" y="744140"/>
            <a:ext cx="900562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КОМПЕТЕНЦИЯ</a:t>
            </a:r>
            <a:endParaRPr lang="en-US" sz="3200" dirty="0">
              <a:solidFill>
                <a:schemeClr val="bg1"/>
              </a:solidFill>
              <a:latin typeface="Clear Sans Medium" panose="020B0604020202020204" charset="0"/>
              <a:cs typeface="Clear Sans Medium" panose="020B0604020202020204" charset="0"/>
            </a:endParaRPr>
          </a:p>
          <a:p>
            <a:pPr marL="0" lvl="0" indent="0" algn="l"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Монтажник оборудования связи</a:t>
            </a:r>
          </a:p>
        </p:txBody>
      </p:sp>
      <p:sp>
        <p:nvSpPr>
          <p:cNvPr id="49" name="Freeform 2">
            <a:extLst>
              <a:ext uri="{FF2B5EF4-FFF2-40B4-BE49-F238E27FC236}">
                <a16:creationId xmlns:a16="http://schemas.microsoft.com/office/drawing/2014/main" id="{E4AD8B07-DCC6-4D64-A7C7-4C4BE537F99A}"/>
              </a:ext>
            </a:extLst>
          </p:cNvPr>
          <p:cNvSpPr/>
          <p:nvPr/>
        </p:nvSpPr>
        <p:spPr>
          <a:xfrm rot="13598024">
            <a:off x="3931319" y="8606030"/>
            <a:ext cx="3039233" cy="2859211"/>
          </a:xfrm>
          <a:custGeom>
            <a:avLst/>
            <a:gdLst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27877 w 3361234"/>
              <a:gd name="connsiteY0" fmla="*/ 0 h 3426620"/>
              <a:gd name="connsiteX1" fmla="*/ 3361234 w 3361234"/>
              <a:gd name="connsiteY1" fmla="*/ 14199 h 3426620"/>
              <a:gd name="connsiteX2" fmla="*/ 3361234 w 3361234"/>
              <a:gd name="connsiteY2" fmla="*/ 3426620 h 3426620"/>
              <a:gd name="connsiteX3" fmla="*/ 0 w 3361234"/>
              <a:gd name="connsiteY3" fmla="*/ 3426620 h 3426620"/>
              <a:gd name="connsiteX4" fmla="*/ 2527877 w 3361234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582650 w 3416007"/>
              <a:gd name="connsiteY0" fmla="*/ 0 h 3426620"/>
              <a:gd name="connsiteX1" fmla="*/ 3416007 w 3416007"/>
              <a:gd name="connsiteY1" fmla="*/ 14199 h 3426620"/>
              <a:gd name="connsiteX2" fmla="*/ 3416007 w 3416007"/>
              <a:gd name="connsiteY2" fmla="*/ 3426620 h 3426620"/>
              <a:gd name="connsiteX3" fmla="*/ 54773 w 3416007"/>
              <a:gd name="connsiteY3" fmla="*/ 3426620 h 3426620"/>
              <a:gd name="connsiteX4" fmla="*/ 2582650 w 3416007"/>
              <a:gd name="connsiteY4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57893 w 3591250"/>
              <a:gd name="connsiteY0" fmla="*/ 0 h 3426620"/>
              <a:gd name="connsiteX1" fmla="*/ 3591250 w 3591250"/>
              <a:gd name="connsiteY1" fmla="*/ 14199 h 3426620"/>
              <a:gd name="connsiteX2" fmla="*/ 3591250 w 3591250"/>
              <a:gd name="connsiteY2" fmla="*/ 3426620 h 3426620"/>
              <a:gd name="connsiteX3" fmla="*/ 230016 w 3591250"/>
              <a:gd name="connsiteY3" fmla="*/ 3426620 h 3426620"/>
              <a:gd name="connsiteX4" fmla="*/ 590082 w 3591250"/>
              <a:gd name="connsiteY4" fmla="*/ 2408331 h 3426620"/>
              <a:gd name="connsiteX5" fmla="*/ 2757893 w 3591250"/>
              <a:gd name="connsiteY5" fmla="*/ 0 h 3426620"/>
              <a:gd name="connsiteX0" fmla="*/ 2742560 w 3575917"/>
              <a:gd name="connsiteY0" fmla="*/ 0 h 3426620"/>
              <a:gd name="connsiteX1" fmla="*/ 3575917 w 3575917"/>
              <a:gd name="connsiteY1" fmla="*/ 14199 h 3426620"/>
              <a:gd name="connsiteX2" fmla="*/ 3575917 w 3575917"/>
              <a:gd name="connsiteY2" fmla="*/ 3426620 h 3426620"/>
              <a:gd name="connsiteX3" fmla="*/ 214683 w 3575917"/>
              <a:gd name="connsiteY3" fmla="*/ 3426620 h 3426620"/>
              <a:gd name="connsiteX4" fmla="*/ 574749 w 3575917"/>
              <a:gd name="connsiteY4" fmla="*/ 2408331 h 3426620"/>
              <a:gd name="connsiteX5" fmla="*/ 2742560 w 3575917"/>
              <a:gd name="connsiteY5" fmla="*/ 0 h 3426620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760769 w 3575917"/>
              <a:gd name="connsiteY0" fmla="*/ 60338 h 3412421"/>
              <a:gd name="connsiteX1" fmla="*/ 3575917 w 3575917"/>
              <a:gd name="connsiteY1" fmla="*/ 0 h 3412421"/>
              <a:gd name="connsiteX2" fmla="*/ 3575917 w 3575917"/>
              <a:gd name="connsiteY2" fmla="*/ 3412421 h 3412421"/>
              <a:gd name="connsiteX3" fmla="*/ 214683 w 3575917"/>
              <a:gd name="connsiteY3" fmla="*/ 3412421 h 3412421"/>
              <a:gd name="connsiteX4" fmla="*/ 574749 w 3575917"/>
              <a:gd name="connsiteY4" fmla="*/ 2394132 h 3412421"/>
              <a:gd name="connsiteX5" fmla="*/ 2760769 w 3575917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0052 w 3625200"/>
              <a:gd name="connsiteY0" fmla="*/ 60338 h 3412421"/>
              <a:gd name="connsiteX1" fmla="*/ 3625200 w 3625200"/>
              <a:gd name="connsiteY1" fmla="*/ 0 h 3412421"/>
              <a:gd name="connsiteX2" fmla="*/ 3625200 w 3625200"/>
              <a:gd name="connsiteY2" fmla="*/ 3412421 h 3412421"/>
              <a:gd name="connsiteX3" fmla="*/ 202133 w 3625200"/>
              <a:gd name="connsiteY3" fmla="*/ 3406143 h 3412421"/>
              <a:gd name="connsiteX4" fmla="*/ 624032 w 3625200"/>
              <a:gd name="connsiteY4" fmla="*/ 2394132 h 3412421"/>
              <a:gd name="connsiteX5" fmla="*/ 2810052 w 3625200"/>
              <a:gd name="connsiteY5" fmla="*/ 60338 h 3412421"/>
              <a:gd name="connsiteX0" fmla="*/ 2812127 w 3627275"/>
              <a:gd name="connsiteY0" fmla="*/ 60338 h 3412421"/>
              <a:gd name="connsiteX1" fmla="*/ 3627275 w 3627275"/>
              <a:gd name="connsiteY1" fmla="*/ 0 h 3412421"/>
              <a:gd name="connsiteX2" fmla="*/ 3627275 w 3627275"/>
              <a:gd name="connsiteY2" fmla="*/ 3412421 h 3412421"/>
              <a:gd name="connsiteX3" fmla="*/ 204208 w 3627275"/>
              <a:gd name="connsiteY3" fmla="*/ 3406143 h 3412421"/>
              <a:gd name="connsiteX4" fmla="*/ 615395 w 3627275"/>
              <a:gd name="connsiteY4" fmla="*/ 2394438 h 3412421"/>
              <a:gd name="connsiteX5" fmla="*/ 2812127 w 3627275"/>
              <a:gd name="connsiteY5" fmla="*/ 60338 h 341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7275" h="3412421">
                <a:moveTo>
                  <a:pt x="2812127" y="60338"/>
                </a:moveTo>
                <a:lnTo>
                  <a:pt x="3627275" y="0"/>
                </a:lnTo>
                <a:lnTo>
                  <a:pt x="3627275" y="3412421"/>
                </a:lnTo>
                <a:lnTo>
                  <a:pt x="204208" y="3406143"/>
                </a:lnTo>
                <a:cubicBezTo>
                  <a:pt x="-311700" y="3249386"/>
                  <a:pt x="271807" y="3435098"/>
                  <a:pt x="615395" y="2394438"/>
                </a:cubicBezTo>
                <a:cubicBezTo>
                  <a:pt x="621305" y="2390054"/>
                  <a:pt x="2815076" y="55438"/>
                  <a:pt x="2812127" y="60338"/>
                </a:cubicBez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F7E5604-D80A-45F8-9427-0B08714F05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62443" y="9639300"/>
            <a:ext cx="4977557" cy="202575"/>
          </a:xfrm>
          <a:prstGeom prst="rect">
            <a:avLst/>
          </a:prstGeom>
        </p:spPr>
      </p:pic>
      <p:sp>
        <p:nvSpPr>
          <p:cNvPr id="54" name="Прямоугольник 42">
            <a:extLst>
              <a:ext uri="{FF2B5EF4-FFF2-40B4-BE49-F238E27FC236}">
                <a16:creationId xmlns:a16="http://schemas.microsoft.com/office/drawing/2014/main" id="{876F193E-EB9B-4C17-BD53-F884194B87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161" y="2612051"/>
            <a:ext cx="5838051" cy="5484174"/>
          </a:xfrm>
          <a:custGeom>
            <a:avLst/>
            <a:gdLst>
              <a:gd name="connsiteX0" fmla="*/ 0 w 9144000"/>
              <a:gd name="connsiteY0" fmla="*/ 0 h 4098817"/>
              <a:gd name="connsiteX1" fmla="*/ 9144000 w 9144000"/>
              <a:gd name="connsiteY1" fmla="*/ 0 h 4098817"/>
              <a:gd name="connsiteX2" fmla="*/ 9144000 w 9144000"/>
              <a:gd name="connsiteY2" fmla="*/ 4098817 h 4098817"/>
              <a:gd name="connsiteX3" fmla="*/ 0 w 9144000"/>
              <a:gd name="connsiteY3" fmla="*/ 4098817 h 4098817"/>
              <a:gd name="connsiteX4" fmla="*/ 0 w 9144000"/>
              <a:gd name="connsiteY4" fmla="*/ 0 h 4098817"/>
              <a:gd name="connsiteX0" fmla="*/ 1714500 w 9144000"/>
              <a:gd name="connsiteY0" fmla="*/ 19050 h 4098817"/>
              <a:gd name="connsiteX1" fmla="*/ 9144000 w 9144000"/>
              <a:gd name="connsiteY1" fmla="*/ 0 h 4098817"/>
              <a:gd name="connsiteX2" fmla="*/ 9144000 w 9144000"/>
              <a:gd name="connsiteY2" fmla="*/ 4098817 h 4098817"/>
              <a:gd name="connsiteX3" fmla="*/ 0 w 9144000"/>
              <a:gd name="connsiteY3" fmla="*/ 4098817 h 4098817"/>
              <a:gd name="connsiteX4" fmla="*/ 1714500 w 9144000"/>
              <a:gd name="connsiteY4" fmla="*/ 19050 h 4098817"/>
              <a:gd name="connsiteX0" fmla="*/ 38100 w 7467600"/>
              <a:gd name="connsiteY0" fmla="*/ 19050 h 4098817"/>
              <a:gd name="connsiteX1" fmla="*/ 7467600 w 7467600"/>
              <a:gd name="connsiteY1" fmla="*/ 0 h 4098817"/>
              <a:gd name="connsiteX2" fmla="*/ 7467600 w 7467600"/>
              <a:gd name="connsiteY2" fmla="*/ 4098817 h 4098817"/>
              <a:gd name="connsiteX3" fmla="*/ 0 w 7467600"/>
              <a:gd name="connsiteY3" fmla="*/ 4098817 h 4098817"/>
              <a:gd name="connsiteX4" fmla="*/ 38100 w 7467600"/>
              <a:gd name="connsiteY4" fmla="*/ 19050 h 409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7600" h="4098817">
                <a:moveTo>
                  <a:pt x="38100" y="19050"/>
                </a:moveTo>
                <a:lnTo>
                  <a:pt x="7467600" y="0"/>
                </a:lnTo>
                <a:lnTo>
                  <a:pt x="7467600" y="4098817"/>
                </a:lnTo>
                <a:lnTo>
                  <a:pt x="0" y="4098817"/>
                </a:lnTo>
                <a:lnTo>
                  <a:pt x="38100" y="19050"/>
                </a:lnTo>
                <a:close/>
              </a:path>
            </a:pathLst>
          </a:custGeom>
          <a:solidFill>
            <a:srgbClr val="12205A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B7F8F8A-B72F-4A4F-A4A5-7B965B9B19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8186" y="688584"/>
            <a:ext cx="2152233" cy="126101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6B8A18-9D78-45A2-80C5-02CAD929B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08732" y="2484560"/>
            <a:ext cx="8693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 algn="just"/>
            <a:r>
              <a:rPr lang="ru-RU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Установка и монтаж оборудования: различные устройства связи, включая маршрутизаторы, коммутаторы, firewalls и системы защиты информации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10DC885-4440-493F-A1E7-299118A1C8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517124" y="3814733"/>
            <a:ext cx="8514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 algn="just"/>
            <a:r>
              <a:rPr lang="ru-RU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Настройка оборудования: специалист проводит настройку оборудования, чтобы оно работало корректно и обеспечивало необходимую функциональность.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5CBF91A-6FA3-47C8-812D-C721D8940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73775" y="5397688"/>
            <a:ext cx="8514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 algn="just"/>
            <a:r>
              <a:rPr lang="ru-RU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Обеспечение безопасности информационных систем и сетей (установка антивирусов, настройка межсетевых экранов, VPN).</a:t>
            </a:r>
            <a:endParaRPr lang="ru-RU" sz="14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D116914-0C81-4CB7-AE07-638FB2C2AF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42745" y="6810970"/>
            <a:ext cx="8514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 algn="just"/>
            <a:r>
              <a:rPr lang="ru-RU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Обеспечение безопасности: применение специальных средств защиты информации, таких как шифрование, контроль доступа и другие меры безопасности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3ED0BB3-D988-4E1F-A6CB-8D84732C01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62623" y="8383038"/>
            <a:ext cx="8693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    Компьютерная грамотность: умение работать с различными типами оборудования и программного обеспечения, используемого в системах связи и защиты информации.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81A0635-2EE4-43FA-9D6D-0C363D48E7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37596" y="2222500"/>
            <a:ext cx="9005629" cy="11881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2BB56D3-C03F-47F0-9403-B56DF626D4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37596" y="3695700"/>
            <a:ext cx="9005629" cy="11881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45CCF90-7865-4897-862C-96309ECA70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37596" y="5143500"/>
            <a:ext cx="9005629" cy="11881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1385C12-67CE-4E48-8FB2-DF2D2E9371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37596" y="6667500"/>
            <a:ext cx="9005629" cy="11881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5FE42BD-E20B-4092-9032-EA7B0CB3F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37596" y="8191500"/>
            <a:ext cx="9005629" cy="11881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854A112-A93F-40AD-896F-26513585F0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9" b="30619"/>
          <a:stretch/>
        </p:blipFill>
        <p:spPr>
          <a:xfrm>
            <a:off x="1051303" y="2832626"/>
            <a:ext cx="5400157" cy="49756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911304"/>
            <a:ext cx="144247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b="1" dirty="0">
                <a:solidFill>
                  <a:prstClr val="white"/>
                </a:solidFill>
                <a:latin typeface="Clear Sans Medium" panose="020B0604020202020204" charset="0"/>
                <a:cs typeface="Clear Sans Medium" panose="020B0604020202020204" charset="0"/>
              </a:rPr>
              <a:t>ЧТО ИЗУЧАЕТ </a:t>
            </a:r>
          </a:p>
          <a:p>
            <a:pPr marL="25400" marR="10160" defTabSz="1828755">
              <a:spcBef>
                <a:spcPts val="11"/>
              </a:spcBef>
              <a:tabLst>
                <a:tab pos="5173851" algn="l"/>
              </a:tabLst>
            </a:pPr>
            <a:r>
              <a:rPr lang="ru-RU" sz="36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Техник по защите информации</a:t>
            </a:r>
            <a:endParaRPr lang="ru-RU" sz="3600" b="1" dirty="0">
              <a:solidFill>
                <a:prstClr val="white"/>
              </a:solidFill>
              <a:latin typeface="Clear Sans Medium" panose="020B0604020202020204" charset="0"/>
              <a:cs typeface="Clear Sans Medium" panose="020B060402020202020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95600" y="3023299"/>
            <a:ext cx="6096000" cy="612058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ru-RU" sz="27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17520" y="3535085"/>
            <a:ext cx="58521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Корпоративная защита от внутренних угроз информационной безопасности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Телекоммуникационные системы и сети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Криптографическая защита информации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Физическая защита линий связи информационно-телекоммуникационных систем и сетей</a:t>
            </a:r>
            <a:endParaRPr lang="en-US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Квантовые</a:t>
            </a:r>
            <a:r>
              <a:rPr 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и облачные технологии в цифровых сетях</a:t>
            </a:r>
            <a:endParaRPr lang="en-US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Защита информации в информационно-телекоммуникационных системах и сетях с использованием программных и программно-аппаратных средств защиты</a:t>
            </a:r>
            <a:endParaRPr lang="en-US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B140411-B2D4-41C1-89DC-FE4C13DCC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4742" y="3645574"/>
            <a:ext cx="29315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 «Монтажник оборудования связи»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AA887E6-F8A4-4146-A77C-4FF1B574B8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93734" y="3535085"/>
            <a:ext cx="29643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Дополнительный </a:t>
            </a:r>
            <a:endParaRPr lang="en-US" sz="22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ПМ</a:t>
            </a:r>
            <a:r>
              <a:rPr lang="en-US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«Технология эксплуатации цифровых сетей связи»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B675E40-7FE7-44CD-BDAF-DB7DEA4E89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8244" y="7211257"/>
            <a:ext cx="2960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Рабочая профессия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 «Оператор БПЛА»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F2F4C08-B36D-4E32-A622-5BC93FD55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162376" y="7226943"/>
            <a:ext cx="2859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Clear Sans Medium" panose="020B0604020202020204" charset="0"/>
                <a:cs typeface="Clear Sans Medium" panose="020B0604020202020204" charset="0"/>
              </a:rPr>
              <a:t>Рабочая профессия «Оператор ЭВМ»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A9255D1-897C-45A8-81F0-1AA6A62A38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61915" y="3004248"/>
            <a:ext cx="2964372" cy="278519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7EAEF58-FEC6-4BB3-AA06-8986AAE31B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694742" y="6285914"/>
            <a:ext cx="2964373" cy="28170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A37645B-FDED-4428-B3AA-C18FC62C97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93734" y="3023299"/>
            <a:ext cx="2964372" cy="276614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8A48BD3-7CE4-43C9-8CB5-463887F32F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93734" y="6285914"/>
            <a:ext cx="2997200" cy="28170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B2AA22-B30E-4CB7-88AD-0E29BF2172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6971431" y="8353054"/>
            <a:ext cx="900670" cy="1581664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99B90A25-AFE7-42EF-B89B-C1079246441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439823" y="8861757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3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92A2194-7D9E-4108-9230-3BF9C705C853}"/>
              </a:ext>
            </a:extLst>
          </p:cNvPr>
          <p:cNvGraphicFramePr>
            <a:graphicFrameLocks noGrp="1" noDrilldown="1" noChangeAspect="1" noMove="1" noResize="1"/>
          </p:cNvGraphicFramePr>
          <p:nvPr>
            <p:extLst>
              <p:ext uri="{D42A27DB-BD31-4B8C-83A1-F6EECF244321}">
                <p14:modId xmlns:p14="http://schemas.microsoft.com/office/powerpoint/2010/main" val="3534626434"/>
              </p:ext>
            </p:extLst>
          </p:nvPr>
        </p:nvGraphicFramePr>
        <p:xfrm>
          <a:off x="-152400" y="-85725"/>
          <a:ext cx="18643602" cy="1048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3" imgW="10508486" imgH="7483792" progId="CorelDraw.Graphic.24">
                  <p:embed/>
                </p:oleObj>
              </mc:Choice>
              <mc:Fallback>
                <p:oleObj name="CorelDRAW" r:id="rId3" imgW="10508486" imgH="748379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2400" y="-85725"/>
                        <a:ext cx="18643602" cy="1048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6745D5-1226-4447-B618-FC283EED0A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554907" y="715016"/>
            <a:ext cx="1111159" cy="194795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A262E79-93D0-4300-81A6-1B9A9ADC7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46091"/>
          <a:stretch/>
        </p:blipFill>
        <p:spPr>
          <a:xfrm>
            <a:off x="10693617" y="8824913"/>
            <a:ext cx="2933700" cy="1576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F8C9BD-6F82-41DA-AB27-A7B5CF2F3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143" y="-533307"/>
            <a:ext cx="8731250" cy="8597806"/>
          </a:xfrm>
          <a:prstGeom prst="rect">
            <a:avLst/>
          </a:prstGeom>
        </p:spPr>
      </p:pic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16293" y="1858383"/>
            <a:ext cx="176099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404"/>
              </a:lnSpc>
              <a:spcBef>
                <a:spcPct val="0"/>
              </a:spcBef>
            </a:pPr>
            <a:r>
              <a:rPr lang="en-US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/ 0</a:t>
            </a:r>
            <a:r>
              <a:rPr lang="ru-RU" sz="3670" b="1" spc="-348" dirty="0">
                <a:solidFill>
                  <a:srgbClr val="FFFFFF"/>
                </a:solidFill>
                <a:latin typeface="Clear Sans Medium"/>
                <a:ea typeface="Clear Sans Medium"/>
                <a:cs typeface="Clear Sans Medium"/>
                <a:sym typeface="Clear Sans Medium"/>
              </a:rPr>
              <a:t>4</a:t>
            </a:r>
            <a:endParaRPr lang="en-US" sz="3670" b="1" spc="-348" dirty="0">
              <a:solidFill>
                <a:srgbClr val="FFFFFF"/>
              </a:solidFill>
              <a:latin typeface="Clear Sans Medium"/>
              <a:ea typeface="Clear Sans Medium"/>
              <a:cs typeface="Clear Sans Medium"/>
              <a:sym typeface="Clear Sans Medium"/>
            </a:endParaRP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07D3D1E4-C65E-4262-B679-7D1E371020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90351" y="1224617"/>
            <a:ext cx="1121602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4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СФЕРА ДЕЯТЕЛЬНОСТИ ВАКАНСИИ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CED863A-3B5D-4D21-969F-3F911A54D8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218332" y="-85726"/>
            <a:ext cx="1791567" cy="805709"/>
          </a:xfrm>
          <a:custGeom>
            <a:avLst/>
            <a:gdLst/>
            <a:ahLst/>
            <a:cxnLst/>
            <a:rect l="l" t="t" r="r" b="b"/>
            <a:pathLst>
              <a:path w="1791567" h="1498198">
                <a:moveTo>
                  <a:pt x="1791567" y="0"/>
                </a:moveTo>
                <a:lnTo>
                  <a:pt x="0" y="0"/>
                </a:lnTo>
                <a:lnTo>
                  <a:pt x="0" y="1498198"/>
                </a:lnTo>
                <a:lnTo>
                  <a:pt x="1791567" y="1498198"/>
                </a:lnTo>
                <a:lnTo>
                  <a:pt x="1791567" y="0"/>
                </a:lnTo>
                <a:close/>
              </a:path>
            </a:pathLst>
          </a:custGeom>
          <a:blipFill>
            <a:blip r:embed="rId10"/>
            <a:stretch>
              <a:fillRect t="-85948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0" name="Freeform 14">
            <a:extLst>
              <a:ext uri="{FF2B5EF4-FFF2-40B4-BE49-F238E27FC236}">
                <a16:creationId xmlns:a16="http://schemas.microsoft.com/office/drawing/2014/main" id="{004C10C7-A5C7-467A-83BA-1787D4D76A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630989">
            <a:off x="11586557" y="7518211"/>
            <a:ext cx="2001258" cy="3338800"/>
          </a:xfrm>
          <a:custGeom>
            <a:avLst/>
            <a:gdLst>
              <a:gd name="connsiteX0" fmla="*/ 0 w 3791521"/>
              <a:gd name="connsiteY0" fmla="*/ 0 h 6352457"/>
              <a:gd name="connsiteX1" fmla="*/ 3791522 w 3791521"/>
              <a:gd name="connsiteY1" fmla="*/ 0 h 6352457"/>
              <a:gd name="connsiteX2" fmla="*/ 3791522 w 3791521"/>
              <a:gd name="connsiteY2" fmla="*/ 6266980 h 6352457"/>
              <a:gd name="connsiteX3" fmla="*/ 929432 w 3791521"/>
              <a:gd name="connsiteY3" fmla="*/ 6349165 h 6352457"/>
              <a:gd name="connsiteX4" fmla="*/ 0 w 3791521"/>
              <a:gd name="connsiteY4" fmla="*/ 6266980 h 6352457"/>
              <a:gd name="connsiteX5" fmla="*/ 0 w 3791521"/>
              <a:gd name="connsiteY5" fmla="*/ 0 h 6352457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0 w 3791523"/>
              <a:gd name="connsiteY4" fmla="*/ 6266980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68141 w 3791521"/>
              <a:gd name="connsiteY4" fmla="*/ 4309740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421793 h 6325588"/>
              <a:gd name="connsiteX5" fmla="*/ 0 w 3791523"/>
              <a:gd name="connsiteY5" fmla="*/ 0 h 6325588"/>
              <a:gd name="connsiteX0" fmla="*/ 0 w 3791521"/>
              <a:gd name="connsiteY0" fmla="*/ 0 h 6325590"/>
              <a:gd name="connsiteX1" fmla="*/ 3791522 w 3791521"/>
              <a:gd name="connsiteY1" fmla="*/ 0 h 6325590"/>
              <a:gd name="connsiteX2" fmla="*/ 3791522 w 3791521"/>
              <a:gd name="connsiteY2" fmla="*/ 6266980 h 6325590"/>
              <a:gd name="connsiteX3" fmla="*/ 1665432 w 3791521"/>
              <a:gd name="connsiteY3" fmla="*/ 6321547 h 6325590"/>
              <a:gd name="connsiteX4" fmla="*/ 86617 w 3791521"/>
              <a:gd name="connsiteY4" fmla="*/ 4396348 h 6325590"/>
              <a:gd name="connsiteX5" fmla="*/ 0 w 3791521"/>
              <a:gd name="connsiteY5" fmla="*/ 0 h 6325590"/>
              <a:gd name="connsiteX0" fmla="*/ 0 w 3791523"/>
              <a:gd name="connsiteY0" fmla="*/ 0 h 6325588"/>
              <a:gd name="connsiteX1" fmla="*/ 3791522 w 3791523"/>
              <a:gd name="connsiteY1" fmla="*/ 0 h 6325588"/>
              <a:gd name="connsiteX2" fmla="*/ 3791522 w 3791523"/>
              <a:gd name="connsiteY2" fmla="*/ 6266980 h 6325588"/>
              <a:gd name="connsiteX3" fmla="*/ 1665432 w 3791523"/>
              <a:gd name="connsiteY3" fmla="*/ 6321547 h 6325588"/>
              <a:gd name="connsiteX4" fmla="*/ 86618 w 3791523"/>
              <a:gd name="connsiteY4" fmla="*/ 4525558 h 6325588"/>
              <a:gd name="connsiteX5" fmla="*/ 0 w 3791523"/>
              <a:gd name="connsiteY5" fmla="*/ 0 h 632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523" h="6325588">
                <a:moveTo>
                  <a:pt x="0" y="0"/>
                </a:moveTo>
                <a:lnTo>
                  <a:pt x="3791522" y="0"/>
                </a:lnTo>
                <a:lnTo>
                  <a:pt x="3791522" y="6266980"/>
                </a:lnTo>
                <a:cubicBezTo>
                  <a:pt x="3140306" y="6241322"/>
                  <a:pt x="2316648" y="6347205"/>
                  <a:pt x="1665432" y="6321547"/>
                </a:cubicBezTo>
                <a:lnTo>
                  <a:pt x="86618" y="4525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640FBF-E8CB-456B-A396-7985C02765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0910" y="7021690"/>
            <a:ext cx="4977557" cy="20257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6FC8D3-EA71-4807-ACBB-84B03606A9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81102" y="3381843"/>
            <a:ext cx="74870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Вертикальный рост:</a:t>
            </a:r>
          </a:p>
          <a:p>
            <a:endParaRPr lang="ru-RU" sz="20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Специалист по информационной безопасности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Антифрод-аналитик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Специалист Security Operation Center (SOC)</a:t>
            </a:r>
            <a:endParaRPr lang="ru-RU" sz="2000" dirty="0">
              <a:solidFill>
                <a:schemeClr val="bg1"/>
              </a:solidFill>
              <a:latin typeface="Clear Sans Medium" panose="020B0604020202020204" charset="0"/>
              <a:ea typeface="+mj-ea"/>
              <a:cs typeface="Clear Sans Medium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Охотник за ошибками (баг-хантер)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Специалист по аудиту информационной безопасности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Разработчик программного обеспечения в сфере кибербезопасности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Руководитель (директор) по информационной безопасности (CISO)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4E65C8-E70C-4A35-9489-697805CE80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8985" y="3150511"/>
            <a:ext cx="9791699" cy="4028072"/>
          </a:xfrm>
          <a:prstGeom prst="rect">
            <a:avLst/>
          </a:prstGeom>
          <a:noFill/>
          <a:ln>
            <a:solidFill>
              <a:srgbClr val="C7D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75E515-5568-43DB-BD5E-78767613F2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38408" y="7671847"/>
            <a:ext cx="90128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lvl="5" indent="263525"/>
            <a:r>
              <a:rPr lang="ru-RU" sz="1800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Выпускники специальности 10.02.04 «Обеспечение информационной безопасности телекоммуникационных систем» могут работать в различных областях, связанных с защитой информации и телекоммуникациями. Они могут занимать должности техников по защите информации, инженеров-проектировщиков в сфере связи, специалистов по технической поддержке, </a:t>
            </a:r>
          </a:p>
          <a:p>
            <a:pPr marL="0" lvl="4" indent="-101600"/>
            <a:r>
              <a:rPr lang="ru-RU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а также работать в телекоммуникационных компаниях, бизнесе и IT.</a:t>
            </a:r>
            <a:endParaRPr lang="ru-RU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99F329F-A34E-4300-BE91-02BD7A6083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5" b="10653"/>
          <a:stretch/>
        </p:blipFill>
        <p:spPr>
          <a:xfrm>
            <a:off x="-122516" y="2440957"/>
            <a:ext cx="7156365" cy="423657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5334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88E9C2F-CABD-4AD9-8E14-44BD3ACCF4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CF5A200-7271-4F74-8A10-D6342CC58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82" t="6126" r="50424" b="-4066"/>
          <a:stretch/>
        </p:blipFill>
        <p:spPr>
          <a:xfrm rot="10800000">
            <a:off x="-1" y="-686388"/>
            <a:ext cx="4977000" cy="10973388"/>
          </a:xfrm>
          <a:prstGeom prst="rect">
            <a:avLst/>
          </a:prstGeom>
        </p:spPr>
      </p:pic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0058400" y="3659883"/>
            <a:ext cx="8229599" cy="4737401"/>
            <a:chOff x="0" y="0"/>
            <a:chExt cx="43459784" cy="2833107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459784" cy="28331077"/>
            </a:xfrm>
            <a:custGeom>
              <a:avLst/>
              <a:gdLst/>
              <a:ahLst/>
              <a:cxnLst/>
              <a:rect l="l" t="t" r="r" b="b"/>
              <a:pathLst>
                <a:path w="43459784" h="28331077">
                  <a:moveTo>
                    <a:pt x="0" y="0"/>
                  </a:moveTo>
                  <a:lnTo>
                    <a:pt x="0" y="28331077"/>
                  </a:lnTo>
                  <a:lnTo>
                    <a:pt x="43459784" y="28331077"/>
                  </a:lnTo>
                  <a:lnTo>
                    <a:pt x="43459784" y="0"/>
                  </a:lnTo>
                  <a:lnTo>
                    <a:pt x="0" y="0"/>
                  </a:lnTo>
                  <a:close/>
                  <a:moveTo>
                    <a:pt x="43398824" y="28270116"/>
                  </a:moveTo>
                  <a:lnTo>
                    <a:pt x="59690" y="28270116"/>
                  </a:lnTo>
                  <a:lnTo>
                    <a:pt x="59690" y="59690"/>
                  </a:lnTo>
                  <a:lnTo>
                    <a:pt x="43398824" y="59690"/>
                  </a:lnTo>
                  <a:lnTo>
                    <a:pt x="43398824" y="28270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TextBox 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820400" y="3920386"/>
            <a:ext cx="10158239" cy="4075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«ИнфоТеКС»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ПАО «Башинформсвязь»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«УФАНЕТ»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ООО «НПП«Авиатрон»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АО«Технодинамика»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3000" dirty="0">
                <a:solidFill>
                  <a:schemeClr val="bg1"/>
                </a:solidFill>
                <a:latin typeface="Clear Sans Medium" panose="020B0604020202020204" charset="0"/>
                <a:ea typeface="+mj-ea"/>
                <a:cs typeface="Clear Sans Medium" panose="020B0604020202020204" charset="0"/>
              </a:rPr>
              <a:t>АО «Инфовотч»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69779" y="0"/>
            <a:ext cx="4571780" cy="1733037"/>
          </a:xfrm>
          <a:custGeom>
            <a:avLst/>
            <a:gdLst/>
            <a:ahLst/>
            <a:cxnLst/>
            <a:rect l="l" t="t" r="r" b="b"/>
            <a:pathLst>
              <a:path w="6521313" h="6097428">
                <a:moveTo>
                  <a:pt x="0" y="0"/>
                </a:moveTo>
                <a:lnTo>
                  <a:pt x="6521313" y="0"/>
                </a:lnTo>
                <a:lnTo>
                  <a:pt x="6521313" y="6097428"/>
                </a:lnTo>
                <a:lnTo>
                  <a:pt x="0" y="6097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5807" b="2"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48256" y="9464105"/>
            <a:ext cx="1647988" cy="835896"/>
          </a:xfrm>
          <a:custGeom>
            <a:avLst/>
            <a:gdLst/>
            <a:ahLst/>
            <a:cxnLst/>
            <a:rect l="l" t="t" r="r" b="b"/>
            <a:pathLst>
              <a:path w="2378787" h="1989261">
                <a:moveTo>
                  <a:pt x="0" y="0"/>
                </a:moveTo>
                <a:lnTo>
                  <a:pt x="2378787" y="0"/>
                </a:lnTo>
                <a:lnTo>
                  <a:pt x="2378787" y="1989261"/>
                </a:lnTo>
                <a:lnTo>
                  <a:pt x="0" y="19892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64868"/>
            </a:stretch>
          </a:blipFill>
        </p:spPr>
        <p:txBody>
          <a:bodyPr/>
          <a:lstStyle/>
          <a:p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1D4A837-4BEA-4C53-94C9-061BED61D8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343799" y="7777887"/>
            <a:ext cx="1118945" cy="196497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BF94536-90CD-44C1-B5CF-42B60E7DCC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62443" y="8953500"/>
            <a:ext cx="4977557" cy="202575"/>
          </a:xfrm>
          <a:prstGeom prst="rect">
            <a:avLst/>
          </a:prstGeom>
        </p:spPr>
      </p:pic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7755" y="8377122"/>
            <a:ext cx="7346245" cy="95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Карьерная карта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872741-ED91-40F7-9DDF-69A602F8D4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16499" y="1866900"/>
            <a:ext cx="7346245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ru-RU" sz="4800" b="1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lear Sans Medium"/>
              </a:rPr>
              <a:t>Производственная практика</a:t>
            </a:r>
            <a:endParaRPr lang="en-US" sz="4800" b="1" spc="-9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lear Sans Medium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0D348D-5377-4EBF-BA0E-E209FCA8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2" y="2025955"/>
            <a:ext cx="9012347" cy="63713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3717</TotalTime>
  <Words>405</Words>
  <Application>Microsoft Office PowerPoint</Application>
  <PresentationFormat>Произвольный</PresentationFormat>
  <Paragraphs>62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Calibri</vt:lpstr>
      <vt:lpstr>Tahoma</vt:lpstr>
      <vt:lpstr>Wingdings</vt:lpstr>
      <vt:lpstr>Montserrat</vt:lpstr>
      <vt:lpstr>Arial</vt:lpstr>
      <vt:lpstr>Clear Sans</vt:lpstr>
      <vt:lpstr>Calibri Light</vt:lpstr>
      <vt:lpstr>Clear Sans Medium</vt:lpstr>
      <vt:lpstr>Office Theme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Черно-Белый Современный 3D Фильм Виртуальный Викторина Квиз Презентации</dc:title>
  <dc:creator>Тамербакова Регина Робертовна</dc:creator>
  <cp:lastModifiedBy>Тамербакова Регина Робертовна</cp:lastModifiedBy>
  <cp:revision>72</cp:revision>
  <dcterms:created xsi:type="dcterms:W3CDTF">2006-08-16T00:00:00Z</dcterms:created>
  <dcterms:modified xsi:type="dcterms:W3CDTF">2025-06-10T08:44:44Z</dcterms:modified>
  <dc:identifier>DAGnOMo6tPc</dc:identifier>
</cp:coreProperties>
</file>