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4" r:id="rId2"/>
    <p:sldId id="347" r:id="rId3"/>
    <p:sldId id="351" r:id="rId4"/>
    <p:sldId id="256" r:id="rId5"/>
    <p:sldId id="34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1"/>
            <a:ext cx="85344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C3F1-D6B0-4081-A1A7-AC2D95CCAB2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36F9-6977-487F-980E-A77687F01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52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425" y="156227"/>
            <a:ext cx="11939151" cy="574453"/>
          </a:xfrm>
        </p:spPr>
        <p:txBody>
          <a:bodyPr lIns="0" tIns="0" rIns="0" bIns="0"/>
          <a:lstStyle>
            <a:lvl1pPr>
              <a:defRPr sz="3733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2409" y="1065378"/>
            <a:ext cx="10167179" cy="451342"/>
          </a:xfrm>
        </p:spPr>
        <p:txBody>
          <a:bodyPr lIns="0" tIns="0" rIns="0" bIns="0"/>
          <a:lstStyle>
            <a:lvl1pPr>
              <a:defRPr sz="2933" b="0" i="0">
                <a:solidFill>
                  <a:srgbClr val="1F487C"/>
                </a:solidFill>
                <a:latin typeface="Tahoma"/>
                <a:cs typeface="Tahoma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C3F1-D6B0-4081-A1A7-AC2D95CCAB2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36F9-6977-487F-980E-A77687F01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92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425" y="156227"/>
            <a:ext cx="11939151" cy="574453"/>
          </a:xfrm>
        </p:spPr>
        <p:txBody>
          <a:bodyPr lIns="0" tIns="0" rIns="0" bIns="0"/>
          <a:lstStyle>
            <a:lvl1pPr>
              <a:defRPr sz="3733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C3F1-D6B0-4081-A1A7-AC2D95CCAB2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36F9-6977-487F-980E-A77687F01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79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425" y="156227"/>
            <a:ext cx="11939151" cy="574453"/>
          </a:xfrm>
        </p:spPr>
        <p:txBody>
          <a:bodyPr lIns="0" tIns="0" rIns="0" bIns="0"/>
          <a:lstStyle>
            <a:lvl1pPr>
              <a:defRPr sz="3733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C3F1-D6B0-4081-A1A7-AC2D95CCAB2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36F9-6977-487F-980E-A77687F01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91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C3F1-D6B0-4081-A1A7-AC2D95CCAB2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36F9-6977-487F-980E-A77687F01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4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C3F1-D6B0-4081-A1A7-AC2D95CCAB2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A36F9-6977-487F-980E-A77687F01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75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0B45C-6AD1-4DED-BC51-6CC1A5FB8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268EB8-E058-4E0E-B758-87AADF1BF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6E0F0B-95DC-4325-889D-01E9C5FB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0C3F1-D6B0-4081-A1A7-AC2D95CCAB2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08C6EB-8B9F-4653-BB99-5BF4FA31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FA3939-9CB5-4466-81C3-817E6E715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A36F9-6977-487F-980E-A77687F01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4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425" y="156227"/>
            <a:ext cx="1193915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2409" y="1065378"/>
            <a:ext cx="1016717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1F487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C3F1-D6B0-4081-A1A7-AC2D95CCAB2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A36F9-6977-487F-980E-A77687F01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3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609585" eaLnBrk="1" hangingPunct="1">
        <a:defRPr>
          <a:latin typeface="+mn-lt"/>
          <a:ea typeface="+mn-ea"/>
          <a:cs typeface="+mn-cs"/>
        </a:defRPr>
      </a:lvl2pPr>
      <a:lvl3pPr marL="1219170" eaLnBrk="1" hangingPunct="1">
        <a:defRPr>
          <a:latin typeface="+mn-lt"/>
          <a:ea typeface="+mn-ea"/>
          <a:cs typeface="+mn-cs"/>
        </a:defRPr>
      </a:lvl3pPr>
      <a:lvl4pPr marL="1828754" eaLnBrk="1" hangingPunct="1">
        <a:defRPr>
          <a:latin typeface="+mn-lt"/>
          <a:ea typeface="+mn-ea"/>
          <a:cs typeface="+mn-cs"/>
        </a:defRPr>
      </a:lvl4pPr>
      <a:lvl5pPr marL="2438339" eaLnBrk="1" hangingPunct="1">
        <a:defRPr>
          <a:latin typeface="+mn-lt"/>
          <a:ea typeface="+mn-ea"/>
          <a:cs typeface="+mn-cs"/>
        </a:defRPr>
      </a:lvl5pPr>
      <a:lvl6pPr marL="3047924" eaLnBrk="1" hangingPunct="1">
        <a:defRPr>
          <a:latin typeface="+mn-lt"/>
          <a:ea typeface="+mn-ea"/>
          <a:cs typeface="+mn-cs"/>
        </a:defRPr>
      </a:lvl6pPr>
      <a:lvl7pPr marL="3657509" eaLnBrk="1" hangingPunct="1">
        <a:defRPr>
          <a:latin typeface="+mn-lt"/>
          <a:ea typeface="+mn-ea"/>
          <a:cs typeface="+mn-cs"/>
        </a:defRPr>
      </a:lvl7pPr>
      <a:lvl8pPr marL="4267093" eaLnBrk="1" hangingPunct="1">
        <a:defRPr>
          <a:latin typeface="+mn-lt"/>
          <a:ea typeface="+mn-ea"/>
          <a:cs typeface="+mn-cs"/>
        </a:defRPr>
      </a:lvl8pPr>
      <a:lvl9pPr marL="4876678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609585" eaLnBrk="1" hangingPunct="1">
        <a:defRPr>
          <a:latin typeface="+mn-lt"/>
          <a:ea typeface="+mn-ea"/>
          <a:cs typeface="+mn-cs"/>
        </a:defRPr>
      </a:lvl2pPr>
      <a:lvl3pPr marL="1219170" eaLnBrk="1" hangingPunct="1">
        <a:defRPr>
          <a:latin typeface="+mn-lt"/>
          <a:ea typeface="+mn-ea"/>
          <a:cs typeface="+mn-cs"/>
        </a:defRPr>
      </a:lvl3pPr>
      <a:lvl4pPr marL="1828754" eaLnBrk="1" hangingPunct="1">
        <a:defRPr>
          <a:latin typeface="+mn-lt"/>
          <a:ea typeface="+mn-ea"/>
          <a:cs typeface="+mn-cs"/>
        </a:defRPr>
      </a:lvl4pPr>
      <a:lvl5pPr marL="2438339" eaLnBrk="1" hangingPunct="1">
        <a:defRPr>
          <a:latin typeface="+mn-lt"/>
          <a:ea typeface="+mn-ea"/>
          <a:cs typeface="+mn-cs"/>
        </a:defRPr>
      </a:lvl5pPr>
      <a:lvl6pPr marL="3047924" eaLnBrk="1" hangingPunct="1">
        <a:defRPr>
          <a:latin typeface="+mn-lt"/>
          <a:ea typeface="+mn-ea"/>
          <a:cs typeface="+mn-cs"/>
        </a:defRPr>
      </a:lvl6pPr>
      <a:lvl7pPr marL="3657509" eaLnBrk="1" hangingPunct="1">
        <a:defRPr>
          <a:latin typeface="+mn-lt"/>
          <a:ea typeface="+mn-ea"/>
          <a:cs typeface="+mn-cs"/>
        </a:defRPr>
      </a:lvl7pPr>
      <a:lvl8pPr marL="4267093" eaLnBrk="1" hangingPunct="1">
        <a:defRPr>
          <a:latin typeface="+mn-lt"/>
          <a:ea typeface="+mn-ea"/>
          <a:cs typeface="+mn-cs"/>
        </a:defRPr>
      </a:lvl8pPr>
      <a:lvl9pPr marL="4876678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2172" y="1342447"/>
            <a:ext cx="11147655" cy="3341085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defTabSz="1219170">
              <a:spcBef>
                <a:spcPts val="133"/>
              </a:spcBef>
            </a:pPr>
            <a:r>
              <a:rPr lang="ru-RU" sz="2800" spc="272" dirty="0">
                <a:solidFill>
                  <a:srgbClr val="FFFFFF"/>
                </a:solidFill>
                <a:latin typeface="Tahoma"/>
                <a:cs typeface="Tahoma"/>
              </a:rPr>
              <a:t>Профессия</a:t>
            </a:r>
            <a:endParaRPr sz="2800" dirty="0">
              <a:solidFill>
                <a:prstClr val="black"/>
              </a:solidFill>
              <a:latin typeface="Tahoma"/>
              <a:cs typeface="Tahoma"/>
            </a:endParaRPr>
          </a:p>
          <a:p>
            <a:pPr marL="16933" marR="6773" algn="ctr" defTabSz="1219170">
              <a:tabLst>
                <a:tab pos="3449234" algn="l"/>
              </a:tabLst>
            </a:pPr>
            <a:r>
              <a:rPr lang="ru-RU" sz="3200" b="1" spc="-13" dirty="0">
                <a:solidFill>
                  <a:srgbClr val="FFFFFF"/>
                </a:solidFill>
                <a:latin typeface="Tahoma"/>
                <a:cs typeface="Tahoma"/>
              </a:rPr>
              <a:t>09.01.03 </a:t>
            </a:r>
          </a:p>
          <a:p>
            <a:pPr marL="16933" marR="6773" algn="ctr" defTabSz="1219170">
              <a:tabLst>
                <a:tab pos="3449234" algn="l"/>
              </a:tabLst>
            </a:pPr>
            <a:r>
              <a:rPr sz="3200" b="1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b="1" spc="167" dirty="0">
                <a:solidFill>
                  <a:srgbClr val="FFFFFF"/>
                </a:solidFill>
                <a:latin typeface="Tahoma"/>
                <a:cs typeface="Tahoma"/>
              </a:rPr>
              <a:t>«</a:t>
            </a:r>
            <a:r>
              <a:rPr lang="ru-RU" sz="3200" b="1" spc="167" dirty="0">
                <a:solidFill>
                  <a:srgbClr val="FFFFFF"/>
                </a:solidFill>
                <a:latin typeface="Tahoma"/>
                <a:cs typeface="Tahoma"/>
              </a:rPr>
              <a:t>Оператор информационных систем и ресурсов</a:t>
            </a:r>
            <a:r>
              <a:rPr sz="3200" b="1" spc="180" dirty="0">
                <a:solidFill>
                  <a:srgbClr val="FFFFFF"/>
                </a:solidFill>
                <a:latin typeface="Tahoma"/>
                <a:cs typeface="Tahoma"/>
              </a:rPr>
              <a:t>»</a:t>
            </a:r>
            <a:endParaRPr lang="ru-RU" sz="3200" b="1" spc="18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16933" marR="6773" algn="ctr" defTabSz="1219170">
              <a:tabLst>
                <a:tab pos="3449234" algn="l"/>
              </a:tabLst>
            </a:pPr>
            <a:endParaRPr sz="3200" dirty="0">
              <a:solidFill>
                <a:prstClr val="black"/>
              </a:solidFill>
              <a:latin typeface="Tahoma"/>
              <a:cs typeface="Tahoma"/>
            </a:endParaRPr>
          </a:p>
          <a:p>
            <a:pPr marL="16933" defTabSz="1219170">
              <a:spcBef>
                <a:spcPts val="7"/>
              </a:spcBef>
            </a:pPr>
            <a:r>
              <a:rPr sz="2800" spc="413" dirty="0" err="1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2800" spc="367" dirty="0" err="1">
                <a:solidFill>
                  <a:srgbClr val="FFFFFF"/>
                </a:solidFill>
                <a:latin typeface="Tahoma"/>
                <a:cs typeface="Tahoma"/>
              </a:rPr>
              <a:t>р</a:t>
            </a:r>
            <a:r>
              <a:rPr sz="2800" spc="280" dirty="0" err="1">
                <a:solidFill>
                  <a:srgbClr val="FFFFFF"/>
                </a:solidFill>
                <a:latin typeface="Tahoma"/>
                <a:cs typeface="Tahoma"/>
              </a:rPr>
              <a:t>ок</a:t>
            </a:r>
            <a:r>
              <a:rPr sz="2800" spc="-173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253" dirty="0" err="1">
                <a:solidFill>
                  <a:srgbClr val="FFFFFF"/>
                </a:solidFill>
                <a:latin typeface="Tahoma"/>
                <a:cs typeface="Tahoma"/>
              </a:rPr>
              <a:t>обуч</a:t>
            </a:r>
            <a:r>
              <a:rPr sz="2800" spc="327" dirty="0" err="1">
                <a:solidFill>
                  <a:srgbClr val="FFFFFF"/>
                </a:solidFill>
                <a:latin typeface="Tahoma"/>
                <a:cs typeface="Tahoma"/>
              </a:rPr>
              <a:t>ени</a:t>
            </a:r>
            <a:r>
              <a:rPr lang="ru-RU" sz="2800" spc="327" dirty="0">
                <a:solidFill>
                  <a:srgbClr val="FFFFFF"/>
                </a:solidFill>
                <a:latin typeface="Tahoma"/>
                <a:cs typeface="Tahoma"/>
              </a:rPr>
              <a:t>я: </a:t>
            </a:r>
            <a:r>
              <a:rPr lang="ru-RU" sz="2400" spc="-180" dirty="0">
                <a:solidFill>
                  <a:srgbClr val="FFFFFF"/>
                </a:solidFill>
                <a:latin typeface="Tahoma"/>
                <a:cs typeface="Tahoma"/>
              </a:rPr>
              <a:t>1 </a:t>
            </a:r>
            <a:r>
              <a:rPr sz="2400" spc="173" dirty="0" err="1">
                <a:solidFill>
                  <a:srgbClr val="FFFFFF"/>
                </a:solidFill>
                <a:latin typeface="Tahoma"/>
                <a:cs typeface="Tahoma"/>
              </a:rPr>
              <a:t>год</a:t>
            </a:r>
            <a:r>
              <a:rPr sz="2400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Tahoma"/>
                <a:cs typeface="Tahoma"/>
              </a:rPr>
              <a:t>10</a:t>
            </a:r>
            <a:r>
              <a:rPr sz="2400" spc="7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213" dirty="0" err="1">
                <a:solidFill>
                  <a:srgbClr val="FFFFFF"/>
                </a:solidFill>
                <a:latin typeface="Tahoma"/>
                <a:cs typeface="Tahoma"/>
              </a:rPr>
              <a:t>месяц</a:t>
            </a:r>
            <a:r>
              <a:rPr sz="2400" spc="187" dirty="0" err="1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2400" spc="67" dirty="0" err="1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lang="ru-RU" sz="2400" spc="67" dirty="0">
                <a:solidFill>
                  <a:srgbClr val="FFFFFF"/>
                </a:solidFill>
                <a:latin typeface="Tahoma"/>
                <a:cs typeface="Tahoma"/>
              </a:rPr>
              <a:t> (на базе 9классов)</a:t>
            </a:r>
            <a:endParaRPr sz="2400" dirty="0">
              <a:solidFill>
                <a:prstClr val="black"/>
              </a:solidFill>
              <a:latin typeface="Tahoma"/>
              <a:cs typeface="Tahoma"/>
            </a:endParaRPr>
          </a:p>
          <a:p>
            <a:pPr marL="16933" defTabSz="1219170"/>
            <a:r>
              <a:rPr sz="2800" spc="280" dirty="0" err="1">
                <a:solidFill>
                  <a:srgbClr val="FFFFFF"/>
                </a:solidFill>
                <a:latin typeface="Tahoma"/>
                <a:cs typeface="Tahoma"/>
              </a:rPr>
              <a:t>Квалификация</a:t>
            </a:r>
            <a:r>
              <a:rPr lang="ru-RU" sz="2800" spc="28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sz="3200" spc="-107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ru-RU" sz="2400" spc="213" dirty="0">
                <a:solidFill>
                  <a:srgbClr val="FFFFFF"/>
                </a:solidFill>
                <a:latin typeface="Tahoma"/>
                <a:cs typeface="Tahoma"/>
              </a:rPr>
              <a:t>оператор информационных систем и ресурсов</a:t>
            </a:r>
            <a:endParaRPr sz="2400" dirty="0">
              <a:solidFill>
                <a:prstClr val="black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14120D-CEBC-49D4-B20E-BE4168136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147" y="264405"/>
            <a:ext cx="6169445" cy="6647974"/>
          </a:xfrm>
        </p:spPr>
        <p:txBody>
          <a:bodyPr/>
          <a:lstStyle/>
          <a:p>
            <a:pPr indent="363538"/>
            <a:r>
              <a:rPr lang="ru-RU" dirty="0"/>
              <a:t>	</a:t>
            </a:r>
            <a:r>
              <a:rPr lang="ru-RU" sz="2800" dirty="0">
                <a:solidFill>
                  <a:schemeClr val="bg1"/>
                </a:solidFill>
              </a:rPr>
              <a:t>Кто он и чем занимается?</a:t>
            </a:r>
          </a:p>
          <a:p>
            <a:pPr indent="363538"/>
            <a:endParaRPr lang="ru-RU" sz="2800" dirty="0"/>
          </a:p>
          <a:p>
            <a:pPr indent="363538" algn="just"/>
            <a:endParaRPr lang="ru-RU" sz="2200" dirty="0"/>
          </a:p>
          <a:p>
            <a:pPr indent="363538" algn="just"/>
            <a:r>
              <a:rPr lang="ru-RU" sz="2200" dirty="0"/>
              <a:t>Оператор информационных систем и ресурсов – квалифицированный специалист в области информационных технологий, владеющий навыками обработки </a:t>
            </a:r>
            <a:r>
              <a:rPr lang="ru-RU" sz="2200" dirty="0" err="1"/>
              <a:t>текстово</a:t>
            </a:r>
            <a:r>
              <a:rPr lang="ru-RU" sz="2200" dirty="0"/>
              <a:t>-цифровой информации, умеющий работать с пакетами прикладных программ, владеющий основами построения автоматизированных информационных систем.</a:t>
            </a:r>
          </a:p>
          <a:p>
            <a:pPr indent="363538" algn="just"/>
            <a:r>
              <a:rPr lang="ru-RU" sz="2200" dirty="0"/>
              <a:t>Оператор информационных ресурсов занимается сбором, обработкой, хранением и передачей информации в организации. Эта специальность включает в себя работу с базами данных, обеспечение безопасности информации, а также техническую поддержку информационных систем.</a:t>
            </a:r>
          </a:p>
          <a:p>
            <a:pPr algn="just"/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155B97B-F4E8-49E3-86EA-13CA7141F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398" y="2316804"/>
            <a:ext cx="4572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9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14120D-CEBC-49D4-B20E-BE4168136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70" y="231354"/>
            <a:ext cx="11028726" cy="6247864"/>
          </a:xfrm>
        </p:spPr>
        <p:txBody>
          <a:bodyPr/>
          <a:lstStyle/>
          <a:p>
            <a:pPr algn="just"/>
            <a:r>
              <a:rPr lang="ru-RU" dirty="0"/>
              <a:t>	</a:t>
            </a:r>
            <a:r>
              <a:rPr lang="ru-RU" sz="2800" dirty="0">
                <a:solidFill>
                  <a:schemeClr val="bg1"/>
                </a:solidFill>
              </a:rPr>
              <a:t>Компетенции оператора информационных систем и ресурсов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sz="2200" dirty="0"/>
              <a:t>Работа с базами данных: оператор информационных ресурсов должен владеть навыками работы с различными системами управления базами данных. Это включает в себя создание, модификацию и обеспечение безопасности баз данных.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Техническая поддержка: специалист должен быть готов к решению технических проблем, связанных с информационными системами. Это включает в себя работу с аппаратным и программным обеспечением.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Защита информации: оператор должен обеспечивать безопасность информационных ресурсов. Это включает в себя меры по предотвращению утечек данных, защите от вирусов и внедрения систем шифрования.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Анализ и отчетность: специалист должен быть способен анализировать данные, выявлять тренды и предоставлять отчетность для поддержки принятия решений в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39056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C0445F-E0C6-4B06-ABA3-D833C93C4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9284" y="279998"/>
            <a:ext cx="9144000" cy="369332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Где нужен оператор информационных систем и ресурсов?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FE7E5D-B3FD-4A43-A4B8-0C97A1163501}"/>
              </a:ext>
            </a:extLst>
          </p:cNvPr>
          <p:cNvSpPr/>
          <p:nvPr/>
        </p:nvSpPr>
        <p:spPr>
          <a:xfrm>
            <a:off x="627961" y="1536931"/>
            <a:ext cx="655503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Выпускники могут работать как в специализированных компьютерных фирмах, так и в различных офисах, банках, страховых компаниях, </a:t>
            </a:r>
            <a:r>
              <a:rPr lang="ru-RU" sz="22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</a:t>
            </a:r>
            <a:r>
              <a:rPr lang="ru-RU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-центрах, издательствах, компаниях, занятых разработкой и поддержанием сайтов, архивах и </a:t>
            </a:r>
            <a:r>
              <a:rPr lang="ru-RU" sz="22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тд</a:t>
            </a:r>
            <a:r>
              <a:rPr lang="ru-RU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indent="363538" algn="just"/>
            <a:r>
              <a:rPr lang="ru-RU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Горизонтальный рост: оператор информационных систем, оператор информационных систем, специалист службы технической поддержки. </a:t>
            </a:r>
          </a:p>
          <a:p>
            <a:pPr indent="363538" algn="just"/>
            <a:r>
              <a:rPr lang="ru-RU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Вертикальный рост: SEO-специалист, руководитель отдела информационных систем и ресурсов, администратор ИТ-проектов.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8248E49-1E16-464F-8740-268DC9E39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482" y="21431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9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CFF1FD5D-9360-45E1-9CA6-03FD39F81A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57135" y="147186"/>
            <a:ext cx="8499471" cy="574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b="1" dirty="0">
                <a:solidFill>
                  <a:schemeClr val="bg1"/>
                </a:solidFill>
                <a:latin typeface="Montserrat" panose="00000500000000000000" pitchFamily="2" charset="-52"/>
              </a:rPr>
              <a:t>Производственная практика</a:t>
            </a:r>
          </a:p>
        </p:txBody>
      </p:sp>
      <p:pic>
        <p:nvPicPr>
          <p:cNvPr id="1026" name="Picture 2" descr="Логотип Уфанет / Телекоммуникации / TopLogos.ru">
            <a:extLst>
              <a:ext uri="{FF2B5EF4-FFF2-40B4-BE49-F238E27FC236}">
                <a16:creationId xmlns:a16="http://schemas.microsoft.com/office/drawing/2014/main" id="{89C6A25B-A763-463C-8AA3-D15B3E212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769" y="3059208"/>
            <a:ext cx="30099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Ростелеком - официальный сайт для физ. лиц. г. Москва. Доступ в интернет,  ТВ и телефонная связь.">
            <a:extLst>
              <a:ext uri="{FF2B5EF4-FFF2-40B4-BE49-F238E27FC236}">
                <a16:creationId xmlns:a16="http://schemas.microsoft.com/office/drawing/2014/main" id="{9EDE720F-6677-4A7B-811C-95838C772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281" y="10167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Вивокомп (Vivocomp)">
            <a:extLst>
              <a:ext uri="{FF2B5EF4-FFF2-40B4-BE49-F238E27FC236}">
                <a16:creationId xmlns:a16="http://schemas.microsoft.com/office/drawing/2014/main" id="{0CA3A602-A1C5-44E1-85C6-17E868143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464" y="1126219"/>
            <a:ext cx="1597692" cy="1597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Дом.ру Уфа — Тарифы, отзывы, подключение | Провайдеры Уфы">
            <a:extLst>
              <a:ext uri="{FF2B5EF4-FFF2-40B4-BE49-F238E27FC236}">
                <a16:creationId xmlns:a16="http://schemas.microsoft.com/office/drawing/2014/main" id="{AE09892B-6E7E-4717-8E5A-8163817F6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753" y="4725962"/>
            <a:ext cx="32289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ОАО «Башинформсвязь» - Системы безопасности, видеонаблюдение, пожарная  сигнализация, СК Безопасность, Уфа">
            <a:extLst>
              <a:ext uri="{FF2B5EF4-FFF2-40B4-BE49-F238E27FC236}">
                <a16:creationId xmlns:a16="http://schemas.microsoft.com/office/drawing/2014/main" id="{8F267656-DF56-428A-8BBB-4EEE3E088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438" y="4769713"/>
            <a:ext cx="303847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На сайте «БашРТС» открылся «личный кабинет» клиента">
            <a:extLst>
              <a:ext uri="{FF2B5EF4-FFF2-40B4-BE49-F238E27FC236}">
                <a16:creationId xmlns:a16="http://schemas.microsoft.com/office/drawing/2014/main" id="{E45F482C-046B-459A-9F8B-3F48F6BEF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10" y="3159849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2D681E59-4E7C-42A9-9025-9EF036F3F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274" y="1622978"/>
            <a:ext cx="26193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039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B054A904-F6C7-4BCA-8859-EB65F186E5CA}" vid="{F6A78539-0045-493C-9833-8C699C6626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107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Montserrat</vt:lpstr>
      <vt:lpstr>Tahoma</vt:lpstr>
      <vt:lpstr>Verdana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Производственная практика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PloVik</dc:creator>
  <cp:lastModifiedBy>Лера</cp:lastModifiedBy>
  <cp:revision>7</cp:revision>
  <dcterms:created xsi:type="dcterms:W3CDTF">2023-05-03T09:23:11Z</dcterms:created>
  <dcterms:modified xsi:type="dcterms:W3CDTF">2024-05-30T17:02:34Z</dcterms:modified>
</cp:coreProperties>
</file>