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4" r:id="rId5"/>
    <p:sldId id="259" r:id="rId6"/>
    <p:sldId id="274" r:id="rId7"/>
    <p:sldId id="273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lear Sans" panose="020B0604020202020204" charset="0"/>
      <p:regular r:id="rId16"/>
    </p:embeddedFont>
    <p:embeddedFont>
      <p:font typeface="Clear Sans Medium" panose="020B0604020202020204" charset="0"/>
      <p:regular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0" autoAdjust="0"/>
    <p:restoredTop sz="93537" autoAdjust="0"/>
  </p:normalViewPr>
  <p:slideViewPr>
    <p:cSldViewPr>
      <p:cViewPr varScale="1">
        <p:scale>
          <a:sx n="72" d="100"/>
          <a:sy n="72" d="100"/>
        </p:scale>
        <p:origin x="5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3152-EFF5-4134-923D-70A460CA0591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EAC7-71FB-46A6-A68E-8B1A9166F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EAC7-71FB-46A6-A68E-8B1A9166F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0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7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7.svg"/><Relationship Id="rId12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6.svg"/><Relationship Id="rId5" Type="http://schemas.openxmlformats.org/officeDocument/2006/relationships/image" Target="../media/image20.sv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28.em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4E72E0-6E87-4C6D-BA15-59D9FFFEE6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4" y="2788135"/>
            <a:ext cx="14270091" cy="4710729"/>
            <a:chOff x="0" y="0"/>
            <a:chExt cx="19632436" cy="6280972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9106557" cy="6280972"/>
              <a:chOff x="0" y="0"/>
              <a:chExt cx="64966666" cy="21356743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4966664" cy="21356743"/>
              </a:xfrm>
              <a:custGeom>
                <a:avLst/>
                <a:gdLst/>
                <a:ahLst/>
                <a:cxnLst/>
                <a:rect l="l" t="t" r="r" b="b"/>
                <a:pathLst>
                  <a:path w="64966664" h="21356743">
                    <a:moveTo>
                      <a:pt x="0" y="0"/>
                    </a:moveTo>
                    <a:lnTo>
                      <a:pt x="0" y="21356743"/>
                    </a:lnTo>
                    <a:lnTo>
                      <a:pt x="64966664" y="2135674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1295782"/>
                    </a:moveTo>
                    <a:lnTo>
                      <a:pt x="59690" y="2129578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12957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39243" y="1409012"/>
              <a:ext cx="12593193" cy="35702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spc="-13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20.02.04</a:t>
              </a:r>
            </a:p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spc="-2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«Пожарная</a:t>
              </a:r>
            </a:p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безопасность»</a:t>
              </a:r>
              <a:endParaRPr lang="ru-RU" sz="6000" b="1" spc="1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044778" y="0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D61F28D-B731-4648-9EE5-02F17DFBC4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67480" y="8442995"/>
            <a:ext cx="863189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defTabSz="1219170">
              <a:spcBef>
                <a:spcPts val="7"/>
              </a:spcBef>
            </a:pPr>
            <a:r>
              <a:rPr lang="ru-RU" sz="2400" spc="4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С</a:t>
            </a:r>
            <a:r>
              <a:rPr lang="ru-RU" sz="2400" spc="3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Р</a:t>
            </a:r>
            <a:r>
              <a:rPr lang="ru-RU" sz="2400" spc="2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ОК</a:t>
            </a:r>
            <a:r>
              <a:rPr lang="ru-RU" sz="2400" spc="-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2400" spc="25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ОБУЧ</a:t>
            </a:r>
            <a:r>
              <a:rPr lang="ru-RU" sz="2400" spc="32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ЕНИЯ: </a:t>
            </a:r>
          </a:p>
          <a:p>
            <a:pPr marL="16933" defTabSz="1219170">
              <a:spcBef>
                <a:spcPts val="7"/>
              </a:spcBef>
            </a:pPr>
            <a:r>
              <a:rPr lang="ru-RU" sz="3200" spc="-1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3 </a:t>
            </a:r>
            <a:r>
              <a:rPr lang="ru-RU" sz="3200" spc="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ГОДА</a:t>
            </a:r>
            <a:r>
              <a:rPr lang="ru-RU" sz="3200" spc="2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spc="-26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10</a:t>
            </a:r>
            <a:r>
              <a:rPr lang="ru-RU" sz="3200" spc="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spc="2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МЕСЯЦ</a:t>
            </a:r>
            <a:r>
              <a:rPr lang="ru-RU" sz="3200" spc="18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</a:t>
            </a:r>
            <a:r>
              <a:rPr lang="ru-RU" sz="3200" spc="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В (НА БАЗЕ 9 КЛАССОВ)</a:t>
            </a:r>
            <a:endParaRPr lang="ru-RU" sz="3200" dirty="0">
              <a:solidFill>
                <a:prstClr val="black"/>
              </a:solidFill>
              <a:latin typeface="Clear Sans" panose="020B0604020202020204" charset="0"/>
              <a:cs typeface="Clear Sans" panose="020B060402020202020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9EBBB-952C-4F61-92C5-468D59C357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6084848" y="4748515"/>
            <a:ext cx="1976823" cy="11582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93E24D-9C70-440E-8509-20D264DA0B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68928" y="4053064"/>
            <a:ext cx="1450421" cy="2538236"/>
          </a:xfrm>
          <a:prstGeom prst="rect">
            <a:avLst/>
          </a:prstGeom>
        </p:spPr>
      </p:pic>
      <p:sp>
        <p:nvSpPr>
          <p:cNvPr id="15" name="Freeform 10">
            <a:extLst>
              <a:ext uri="{FF2B5EF4-FFF2-40B4-BE49-F238E27FC236}">
                <a16:creationId xmlns:a16="http://schemas.microsoft.com/office/drawing/2014/main" id="{0AF80C7D-6A61-4FC7-A7E7-06ABB191D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610642">
            <a:off x="-4349444" y="1155299"/>
            <a:ext cx="10947911" cy="7143501"/>
          </a:xfrm>
          <a:custGeom>
            <a:avLst/>
            <a:gdLst>
              <a:gd name="connsiteX0" fmla="*/ 0 w 3519362"/>
              <a:gd name="connsiteY0" fmla="*/ 0 h 3290604"/>
              <a:gd name="connsiteX1" fmla="*/ 1389149 w 3519362"/>
              <a:gd name="connsiteY1" fmla="*/ 309610 h 3290604"/>
              <a:gd name="connsiteX2" fmla="*/ 3519362 w 3519362"/>
              <a:gd name="connsiteY2" fmla="*/ 3290604 h 3290604"/>
              <a:gd name="connsiteX3" fmla="*/ 0 w 3519362"/>
              <a:gd name="connsiteY3" fmla="*/ 3290604 h 3290604"/>
              <a:gd name="connsiteX4" fmla="*/ 0 w 3519362"/>
              <a:gd name="connsiteY4" fmla="*/ 0 h 3290604"/>
              <a:gd name="connsiteX0" fmla="*/ 0 w 3742028"/>
              <a:gd name="connsiteY0" fmla="*/ 0 h 3356745"/>
              <a:gd name="connsiteX1" fmla="*/ 1389149 w 3742028"/>
              <a:gd name="connsiteY1" fmla="*/ 309610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  <a:gd name="connsiteX0" fmla="*/ 0 w 3742028"/>
              <a:gd name="connsiteY0" fmla="*/ 0 h 3356745"/>
              <a:gd name="connsiteX1" fmla="*/ 1374304 w 3742028"/>
              <a:gd name="connsiteY1" fmla="*/ 315016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2028" h="3356745">
                <a:moveTo>
                  <a:pt x="0" y="0"/>
                </a:moveTo>
                <a:lnTo>
                  <a:pt x="1374304" y="315016"/>
                </a:lnTo>
                <a:lnTo>
                  <a:pt x="3742028" y="3356745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27261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6DAA5C-1834-4109-BD71-DE57692045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1560" y="818063"/>
            <a:ext cx="8233333" cy="1617693"/>
          </a:xfrm>
          <a:prstGeom prst="rect">
            <a:avLst/>
          </a:prstGeom>
        </p:spPr>
      </p:pic>
      <p:sp>
        <p:nvSpPr>
          <p:cNvPr id="23" name="Freeform 35">
            <a:extLst>
              <a:ext uri="{FF2B5EF4-FFF2-40B4-BE49-F238E27FC236}">
                <a16:creationId xmlns:a16="http://schemas.microsoft.com/office/drawing/2014/main" id="{CC24ADB3-9FF3-4545-A528-4D91FB6F0A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14353" y="9410700"/>
            <a:ext cx="1244281" cy="876299"/>
          </a:xfrm>
          <a:custGeom>
            <a:avLst/>
            <a:gdLst/>
            <a:ahLst/>
            <a:cxnLst/>
            <a:rect l="l" t="t" r="r" b="b"/>
            <a:pathLst>
              <a:path w="1244281" h="1274551">
                <a:moveTo>
                  <a:pt x="0" y="0"/>
                </a:moveTo>
                <a:lnTo>
                  <a:pt x="1244280" y="0"/>
                </a:lnTo>
                <a:lnTo>
                  <a:pt x="1244280" y="1274551"/>
                </a:lnTo>
                <a:lnTo>
                  <a:pt x="0" y="12745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" b="-45446"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6DB5F6-BDA0-49ED-99FA-6CA5BA994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BCAB59-C26E-4868-A971-051876DAFB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7987"/>
          <a:stretch/>
        </p:blipFill>
        <p:spPr>
          <a:xfrm>
            <a:off x="6840345" y="8751289"/>
            <a:ext cx="4812789" cy="1535712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" y="3752201"/>
            <a:ext cx="8686800" cy="4343400"/>
            <a:chOff x="0" y="0"/>
            <a:chExt cx="9860957" cy="6683796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9860957" cy="6683796"/>
              <a:chOff x="0" y="0"/>
              <a:chExt cx="33529511" cy="22726437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3529510" cy="22726438"/>
              </a:xfrm>
              <a:custGeom>
                <a:avLst/>
                <a:gdLst/>
                <a:ahLst/>
                <a:cxnLst/>
                <a:rect l="l" t="t" r="r" b="b"/>
                <a:pathLst>
                  <a:path w="33529510" h="22726438">
                    <a:moveTo>
                      <a:pt x="0" y="0"/>
                    </a:moveTo>
                    <a:lnTo>
                      <a:pt x="0" y="22726438"/>
                    </a:lnTo>
                    <a:lnTo>
                      <a:pt x="33529510" y="22726438"/>
                    </a:lnTo>
                    <a:lnTo>
                      <a:pt x="33529510" y="0"/>
                    </a:lnTo>
                    <a:lnTo>
                      <a:pt x="0" y="0"/>
                    </a:lnTo>
                    <a:close/>
                    <a:moveTo>
                      <a:pt x="33468549" y="22665477"/>
                    </a:moveTo>
                    <a:lnTo>
                      <a:pt x="59690" y="22665477"/>
                    </a:lnTo>
                    <a:lnTo>
                      <a:pt x="59690" y="59690"/>
                    </a:lnTo>
                    <a:lnTo>
                      <a:pt x="33468549" y="59690"/>
                    </a:lnTo>
                    <a:lnTo>
                      <a:pt x="33468549" y="226654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7037" y="1993413"/>
              <a:ext cx="6948709" cy="20764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" marR="6985" algn="just" defTabSz="1219200">
                <a:tabLst>
                  <a:tab pos="537845" algn="l"/>
                </a:tabLst>
              </a:pPr>
              <a:r>
                <a:rPr lang="ru-RU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С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пециалист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по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пожарной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безопасности</a:t>
              </a:r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–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это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профессионал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,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ответственный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за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предотвращение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пожаров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и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обеспечение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безопасности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людей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и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имущества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при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пожарах</a:t>
              </a:r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. </a:t>
              </a:r>
              <a:endParaRPr lang="ru-RU" sz="2400" dirty="0">
                <a:solidFill>
                  <a:srgbClr val="FF0000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1352574"/>
            <a:ext cx="543239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9"/>
              </a:lnSpc>
            </a:pPr>
            <a:r>
              <a:rPr lang="ru-RU" sz="7000" b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Кто он?</a:t>
            </a:r>
            <a:endParaRPr lang="en-US" sz="7000" b="1" dirty="0">
              <a:solidFill>
                <a:srgbClr val="FFFFFF"/>
              </a:solidFill>
              <a:latin typeface="Clear Sans Medium" panose="020B0604020202020204" charset="0"/>
              <a:ea typeface="Clear Sans Medium"/>
              <a:cs typeface="Clear Sans Medium" panose="020B0604020202020204" charset="0"/>
              <a:sym typeface="Clear Sans Medium"/>
            </a:endParaRP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9652" y="1329373"/>
            <a:ext cx="830003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44"/>
              </a:lnSpc>
              <a:spcBef>
                <a:spcPct val="0"/>
              </a:spcBef>
            </a:pPr>
            <a:r>
              <a:rPr lang="ru-RU" sz="6995" b="1" u="none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Чем занимается?</a:t>
            </a:r>
            <a:endParaRPr lang="en-US" sz="6995" b="1" u="none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34" name="Freeform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23593"/>
            <a:ext cx="1028700" cy="1076361"/>
          </a:xfrm>
          <a:custGeom>
            <a:avLst/>
            <a:gdLst/>
            <a:ahLst/>
            <a:cxnLst/>
            <a:rect l="l" t="t" r="r" b="b"/>
            <a:pathLst>
              <a:path w="1308645" h="1076361">
                <a:moveTo>
                  <a:pt x="0" y="0"/>
                </a:moveTo>
                <a:lnTo>
                  <a:pt x="1308645" y="0"/>
                </a:lnTo>
                <a:lnTo>
                  <a:pt x="1308645" y="1076361"/>
                </a:lnTo>
                <a:lnTo>
                  <a:pt x="0" y="10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21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44008" y="-1"/>
            <a:ext cx="1217088" cy="698703"/>
          </a:xfrm>
          <a:custGeom>
            <a:avLst/>
            <a:gdLst/>
            <a:ahLst/>
            <a:cxnLst/>
            <a:rect l="l" t="t" r="r" b="b"/>
            <a:pathLst>
              <a:path w="1217088" h="1017790">
                <a:moveTo>
                  <a:pt x="0" y="0"/>
                </a:moveTo>
                <a:lnTo>
                  <a:pt x="1217088" y="0"/>
                </a:lnTo>
                <a:lnTo>
                  <a:pt x="1217088" y="1017790"/>
                </a:lnTo>
                <a:lnTo>
                  <a:pt x="0" y="10177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6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0DFE3077-F50D-4368-ADEE-A150F5B0E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000" y="1577541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01</a:t>
            </a: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88B2D55F-F3D5-4BB0-957E-452EAE9BB7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57380" y="4708347"/>
            <a:ext cx="2230619" cy="2671202"/>
          </a:xfrm>
          <a:custGeom>
            <a:avLst/>
            <a:gdLst/>
            <a:ahLst/>
            <a:cxnLst/>
            <a:rect l="l" t="t" r="r" b="b"/>
            <a:pathLst>
              <a:path w="3519362" h="3290604">
                <a:moveTo>
                  <a:pt x="0" y="0"/>
                </a:moveTo>
                <a:lnTo>
                  <a:pt x="3519362" y="0"/>
                </a:lnTo>
                <a:lnTo>
                  <a:pt x="3519362" y="3290604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" r="-28076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408F0C-8510-4C36-85F4-B7A37BA77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6289350" y="698703"/>
            <a:ext cx="900670" cy="158166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AF44DDC-B6F6-4CED-8D8E-2AFF34AC9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9520" y="2990764"/>
            <a:ext cx="2946398" cy="285121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7B9F7CA-38D2-4C99-ABE6-D3CE7502B3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9520" y="6206098"/>
            <a:ext cx="2946398" cy="267120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BC0D61-79AE-49BD-8DF0-B877CA9133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70242" y="3008740"/>
            <a:ext cx="2860395" cy="283323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BFD3CBC-E447-4F19-8585-8CD75165E7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9519" y="3472555"/>
            <a:ext cx="29139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Контроль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соблюдения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требований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пожарной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безопасности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A11BE3-DA84-4EFF-A980-61EFA2E71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93120" y="3825194"/>
            <a:ext cx="2860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Обучение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информирование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персонала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5DDB769-6036-4F60-8FE4-89917C22D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9519" y="6724001"/>
            <a:ext cx="2913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Обеспечение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безопасности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при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ликвидации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пожаров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09254B0-AF45-4CB7-BDAE-9BE1AD7FF7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02661" y="6206098"/>
            <a:ext cx="2860395" cy="267120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AA62F4-EC63-4AC9-A533-99906EB34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83235" y="6613809"/>
            <a:ext cx="2847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Организация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endParaRPr lang="ru-RU" altLang="ru-RU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контроль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работ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обеспечению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пожарной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безопасности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Объект 49">
            <a:extLst>
              <a:ext uri="{FF2B5EF4-FFF2-40B4-BE49-F238E27FC236}">
                <a16:creationId xmlns:a16="http://schemas.microsoft.com/office/drawing/2014/main" id="{9AC27F16-1F12-4F8D-90C6-083F0113E0E8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09581335"/>
              </p:ext>
            </p:extLst>
          </p:nvPr>
        </p:nvGraphicFramePr>
        <p:xfrm>
          <a:off x="-300038" y="-168275"/>
          <a:ext cx="18791238" cy="1112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10899232" imgH="5159487" progId="CorelDraw.Graphic.24">
                  <p:embed/>
                </p:oleObj>
              </mc:Choice>
              <mc:Fallback>
                <p:oleObj name="CorelDRAW" r:id="rId3" imgW="10899232" imgH="515948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0038" y="-168275"/>
                        <a:ext cx="18791238" cy="11126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F0E7E8E-056B-4B7B-A324-8F269BFC5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762" t="11773"/>
          <a:stretch/>
        </p:blipFill>
        <p:spPr>
          <a:xfrm rot="10800000">
            <a:off x="12496800" y="1249207"/>
            <a:ext cx="5967224" cy="9709322"/>
          </a:xfrm>
          <a:prstGeom prst="rect">
            <a:avLst/>
          </a:prstGeom>
        </p:spPr>
      </p:pic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2091" y="-168495"/>
            <a:ext cx="2041606" cy="1417703"/>
          </a:xfrm>
          <a:custGeom>
            <a:avLst/>
            <a:gdLst/>
            <a:ahLst/>
            <a:cxnLst/>
            <a:rect l="l" t="t" r="r" b="b"/>
            <a:pathLst>
              <a:path w="2041606" h="2031398">
                <a:moveTo>
                  <a:pt x="0" y="0"/>
                </a:moveTo>
                <a:lnTo>
                  <a:pt x="2041606" y="0"/>
                </a:lnTo>
                <a:lnTo>
                  <a:pt x="2041606" y="2031398"/>
                </a:lnTo>
                <a:lnTo>
                  <a:pt x="0" y="20313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2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25B604A5-9B73-41B5-A3E6-4B737B4701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3" y="2019300"/>
            <a:ext cx="9791699" cy="1865908"/>
            <a:chOff x="0" y="-276285"/>
            <a:chExt cx="7325890" cy="1423399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6A5A5F3C-1AF4-46A7-A383-F2D6BF8771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6EDD3000-1E00-4F24-9298-D82076EE36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696E6CBD-5DB3-4B86-B946-69EB2268EA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7970" y="3174"/>
              <a:ext cx="6308767" cy="1033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В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ыполнение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работ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по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осуществлению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караульной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службы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,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тушению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пожаров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,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проведению</a:t>
              </a:r>
              <a:r>
                <a:rPr lang="ru-RU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аварийно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-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спасательных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работ</a:t>
              </a:r>
              <a:endPara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  <a:p>
              <a:pPr marL="92075" lvl="5" indent="263525"/>
              <a:r>
                <a:rPr lang="ru-RU" sz="16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 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52DB40-C9D2-450C-AF98-91F45FF5D5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22" y="588519"/>
            <a:ext cx="8731250" cy="85978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6EA5268-CF6A-4657-8D78-6E4F0EC9A6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4811" b="32043"/>
          <a:stretch/>
        </p:blipFill>
        <p:spPr>
          <a:xfrm rot="5460000">
            <a:off x="1480104" y="4972771"/>
            <a:ext cx="4190589" cy="7757346"/>
          </a:xfrm>
          <a:prstGeom prst="rect">
            <a:avLst/>
          </a:prstGeom>
        </p:spPr>
      </p:pic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99221" y="7197050"/>
            <a:ext cx="900562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КОМПЕТЕНЦИЯ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ПОЖАРНАЯ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БЕЗОПАСНОСТЬ</a:t>
            </a:r>
          </a:p>
        </p:txBody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E4AD8B07-DCC6-4D64-A7C7-4C4BE537F9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598024">
            <a:off x="3926893" y="9146128"/>
            <a:ext cx="3039233" cy="2859211"/>
          </a:xfrm>
          <a:custGeom>
            <a:avLst/>
            <a:gdLst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42560 w 3575917"/>
              <a:gd name="connsiteY0" fmla="*/ 0 h 3426620"/>
              <a:gd name="connsiteX1" fmla="*/ 3575917 w 3575917"/>
              <a:gd name="connsiteY1" fmla="*/ 14199 h 3426620"/>
              <a:gd name="connsiteX2" fmla="*/ 3575917 w 3575917"/>
              <a:gd name="connsiteY2" fmla="*/ 3426620 h 3426620"/>
              <a:gd name="connsiteX3" fmla="*/ 214683 w 3575917"/>
              <a:gd name="connsiteY3" fmla="*/ 3426620 h 3426620"/>
              <a:gd name="connsiteX4" fmla="*/ 574749 w 3575917"/>
              <a:gd name="connsiteY4" fmla="*/ 2408331 h 3426620"/>
              <a:gd name="connsiteX5" fmla="*/ 2742560 w 3575917"/>
              <a:gd name="connsiteY5" fmla="*/ 0 h 3426620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2127 w 3627275"/>
              <a:gd name="connsiteY0" fmla="*/ 60338 h 3412421"/>
              <a:gd name="connsiteX1" fmla="*/ 3627275 w 3627275"/>
              <a:gd name="connsiteY1" fmla="*/ 0 h 3412421"/>
              <a:gd name="connsiteX2" fmla="*/ 3627275 w 3627275"/>
              <a:gd name="connsiteY2" fmla="*/ 3412421 h 3412421"/>
              <a:gd name="connsiteX3" fmla="*/ 204208 w 3627275"/>
              <a:gd name="connsiteY3" fmla="*/ 3406143 h 3412421"/>
              <a:gd name="connsiteX4" fmla="*/ 615395 w 3627275"/>
              <a:gd name="connsiteY4" fmla="*/ 2394438 h 3412421"/>
              <a:gd name="connsiteX5" fmla="*/ 2812127 w 3627275"/>
              <a:gd name="connsiteY5" fmla="*/ 60338 h 34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275" h="3412421">
                <a:moveTo>
                  <a:pt x="2812127" y="60338"/>
                </a:moveTo>
                <a:lnTo>
                  <a:pt x="3627275" y="0"/>
                </a:lnTo>
                <a:lnTo>
                  <a:pt x="3627275" y="3412421"/>
                </a:lnTo>
                <a:lnTo>
                  <a:pt x="204208" y="3406143"/>
                </a:lnTo>
                <a:cubicBezTo>
                  <a:pt x="-311700" y="3249386"/>
                  <a:pt x="271807" y="3435098"/>
                  <a:pt x="615395" y="2394438"/>
                </a:cubicBezTo>
                <a:cubicBezTo>
                  <a:pt x="621305" y="2390054"/>
                  <a:pt x="2815076" y="55438"/>
                  <a:pt x="2812127" y="60338"/>
                </a:cubicBez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B7F8F8A-B72F-4A4F-A4A5-7B965B9B19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8186" y="688584"/>
            <a:ext cx="2152233" cy="1261016"/>
          </a:xfrm>
          <a:prstGeom prst="rect">
            <a:avLst/>
          </a:prstGeom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id="{BCE141E2-C6BD-4D4E-B1B6-595E6FCE73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43268" y="5933178"/>
            <a:ext cx="9791699" cy="1191522"/>
            <a:chOff x="-13134" y="-121731"/>
            <a:chExt cx="7325890" cy="1423399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F8CBA916-AAB6-4E15-A910-B50761C192D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3134" y="-121731"/>
              <a:ext cx="7325890" cy="1423399"/>
              <a:chOff x="-22033" y="-204218"/>
              <a:chExt cx="12289910" cy="2387894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AE7CDD9C-6BA2-4046-8A63-65645BE6E3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22033" y="-204218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032D1151-7F79-4F02-A821-0344E22FF9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5304" y="-26544"/>
              <a:ext cx="6616028" cy="13236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5"/>
              <a:endPara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endParaRPr>
            </a:p>
            <a:p>
              <a:pPr marL="0" lvl="5"/>
              <a:r>
                <a:rPr lang="ru-RU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О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беспечение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противопожарного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режима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на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объекте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 </a:t>
              </a:r>
            </a:p>
            <a:p>
              <a:endPara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</p:txBody>
        </p:sp>
      </p:grpSp>
      <p:grpSp>
        <p:nvGrpSpPr>
          <p:cNvPr id="40" name="Group 2">
            <a:extLst>
              <a:ext uri="{FF2B5EF4-FFF2-40B4-BE49-F238E27FC236}">
                <a16:creationId xmlns:a16="http://schemas.microsoft.com/office/drawing/2014/main" id="{11591B65-D1CB-4A7A-BDC7-A36ED6003F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1" y="7255031"/>
            <a:ext cx="9791699" cy="1622269"/>
            <a:chOff x="-99771" y="-1169496"/>
            <a:chExt cx="7325890" cy="1766474"/>
          </a:xfrm>
        </p:grpSpPr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544C2242-7F36-46E0-BB4F-ED71AE94525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99771" y="-826421"/>
              <a:ext cx="7325890" cy="1423399"/>
              <a:chOff x="-167375" y="-1386401"/>
              <a:chExt cx="12289910" cy="2387894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872C37E5-3CA0-495B-BCC0-3EB416AFD68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67375" y="-1386401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B4D11371-0D5C-4D17-95B8-BA9BF9FAC2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5706" y="-1169496"/>
              <a:ext cx="6308767" cy="80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5"/>
              <a:endPara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endParaRPr>
            </a:p>
            <a:p>
              <a:endPara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endParaRPr>
            </a:p>
          </p:txBody>
        </p:sp>
      </p:grpSp>
      <p:grpSp>
        <p:nvGrpSpPr>
          <p:cNvPr id="46" name="Group 2">
            <a:extLst>
              <a:ext uri="{FF2B5EF4-FFF2-40B4-BE49-F238E27FC236}">
                <a16:creationId xmlns:a16="http://schemas.microsoft.com/office/drawing/2014/main" id="{7E51FBBF-9FEF-45EC-90F9-20927969D4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492427" y="4342957"/>
            <a:ext cx="9791699" cy="1191521"/>
            <a:chOff x="0" y="-276285"/>
            <a:chExt cx="7325890" cy="1423399"/>
          </a:xfrm>
        </p:grpSpPr>
        <p:grpSp>
          <p:nvGrpSpPr>
            <p:cNvPr id="51" name="Group 3">
              <a:extLst>
                <a:ext uri="{FF2B5EF4-FFF2-40B4-BE49-F238E27FC236}">
                  <a16:creationId xmlns:a16="http://schemas.microsoft.com/office/drawing/2014/main" id="{96044132-9FC8-4B3E-8FFC-5E34C132CA9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53" name="Freeform 4">
                <a:extLst>
                  <a:ext uri="{FF2B5EF4-FFF2-40B4-BE49-F238E27FC236}">
                    <a16:creationId xmlns:a16="http://schemas.microsoft.com/office/drawing/2014/main" id="{79992274-E715-471B-8F2A-4D7E7BE7C3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" name="TextBox 5">
              <a:extLst>
                <a:ext uri="{FF2B5EF4-FFF2-40B4-BE49-F238E27FC236}">
                  <a16:creationId xmlns:a16="http://schemas.microsoft.com/office/drawing/2014/main" id="{8395BDB1-1B31-494B-95AC-08BFEADFFF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530" y="-230241"/>
              <a:ext cx="6308767" cy="1323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5"/>
              <a:endPara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endParaRPr>
            </a:p>
            <a:p>
              <a:pPr marL="0" lvl="5"/>
              <a:r>
                <a:rPr lang="ru-RU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В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ыполнение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работ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по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профилактике</a:t>
              </a:r>
              <a:r>
                <a:rPr lang="en-US" alt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 </a:t>
              </a:r>
              <a:r>
                <a:rPr lang="en-US" altLang="en-US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  <a:sym typeface="+mn-ea"/>
                </a:rPr>
                <a:t>пожаров</a:t>
              </a:r>
              <a:endPara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  <a:p>
              <a:endPara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</p:txBody>
        </p:sp>
      </p:grpSp>
      <p:sp>
        <p:nvSpPr>
          <p:cNvPr id="36" name="TextBox 5">
            <a:extLst>
              <a:ext uri="{FF2B5EF4-FFF2-40B4-BE49-F238E27FC236}">
                <a16:creationId xmlns:a16="http://schemas.microsoft.com/office/drawing/2014/main" id="{31EDC004-0870-43B4-B5E8-DB7083B112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41869" y="7826531"/>
            <a:ext cx="884290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5"/>
            <a:r>
              <a:rPr lang="ru-RU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О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рганизация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тушения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пожаров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и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проведения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аварийно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-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спасательных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работ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endParaRPr lang="en-US" altLang="ru-RU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05972" y="876112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02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174FC62-341B-4717-B0F5-59D05978D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b="6014"/>
          <a:stretch/>
        </p:blipFill>
        <p:spPr>
          <a:xfrm>
            <a:off x="-269442" y="2493317"/>
            <a:ext cx="7121817" cy="43253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1A633F-4154-4A29-9FD1-4C52C708B0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69C591-2FF8-4B94-BEF4-5A7A83C1C1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762" t="11773"/>
          <a:stretch/>
        </p:blipFill>
        <p:spPr>
          <a:xfrm rot="10800000">
            <a:off x="12338488" y="530520"/>
            <a:ext cx="5967224" cy="9709322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27DEF037-A512-4746-AB2D-3472850F72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34680" y="862543"/>
            <a:ext cx="144247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ЧТО ИЗУЧАЕТ 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altLang="en-US" sz="3600" b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С</a:t>
            </a:r>
            <a:r>
              <a:rPr lang="en-US" altLang="en-US" sz="3600" b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ПЕЦИАЛИСТ</a:t>
            </a:r>
            <a:r>
              <a:rPr lang="en-US" altLang="ru-RU" sz="3600" b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ПО</a:t>
            </a:r>
            <a:r>
              <a:rPr lang="en-US" altLang="ru-RU" sz="3600" b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ПОЖАРНОЙ</a:t>
            </a:r>
            <a:r>
              <a:rPr lang="en-US" altLang="ru-RU" sz="3600" b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БЕЗОПАСНОСТИ</a:t>
            </a:r>
            <a:endParaRPr lang="ru-RU" sz="3600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14CA94-BB13-4A99-838A-9B29E8A8A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34680" y="3023299"/>
            <a:ext cx="5795769" cy="61205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ru-RU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796D3-9C16-420C-9780-9121059C5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74423" y="3445788"/>
            <a:ext cx="54325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-Тактика тушения пожаров		</a:t>
            </a:r>
          </a:p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-Тактика аварийно-спасательных работ</a:t>
            </a:r>
          </a:p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-Пожарно-спасательная техника и оборудование</a:t>
            </a:r>
          </a:p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-Пожарная профилактика	</a:t>
            </a:r>
          </a:p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-Организация тушения пожаров и проведения аварийно-спасательных работ</a:t>
            </a:r>
          </a:p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-Основы организации и управления силами </a:t>
            </a:r>
          </a:p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и средствами на пожаре		</a:t>
            </a:r>
          </a:p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-Организация </a:t>
            </a:r>
            <a:r>
              <a:rPr lang="ru-RU" sz="1900" dirty="0" err="1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газодымозащитной</a:t>
            </a: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 службы</a:t>
            </a:r>
          </a:p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-Организация службы и подготовки в подразделениях пожарной охраны	</a:t>
            </a:r>
          </a:p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-Эксплуатация пожарных автомобилей и пожарного оборудования		</a:t>
            </a:r>
          </a:p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-Организация деятельности государственного пожарного надзора	</a:t>
            </a:r>
          </a:p>
          <a:p>
            <a:pPr algn="l">
              <a:buClrTx/>
              <a:buSzTx/>
              <a:buFontTx/>
            </a:pPr>
            <a:r>
              <a:rPr lang="ru-RU" sz="19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  <a:sym typeface="+mn-ea"/>
              </a:rPr>
              <a:t>-Организация пожарно-профилактических работ на объекте защиты пожаров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655F2E-AD3C-4AB2-84FF-451AC85810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07450" y="3025112"/>
            <a:ext cx="3902520" cy="28815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DBA34B-58B0-4C4D-9534-20BC7A26DF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294163" y="6262377"/>
            <a:ext cx="3902521" cy="28815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F24576-8AF5-4CA5-A387-7777EE2C74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30880" y="3681037"/>
            <a:ext cx="38658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 «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Выполнение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работ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endParaRPr lang="ru-RU" altLang="ru-RU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профессии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«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Пожарный</a:t>
            </a: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FD3815-96B2-4FC9-938C-1AAF705E0A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276451" y="6819900"/>
            <a:ext cx="3920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Дополнительная компетенция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«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Оператор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ru-RU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БПЛА</a:t>
            </a: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B3AFAF-F50C-44EC-8412-7F2C5F389C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7082530" y="8572500"/>
            <a:ext cx="900670" cy="1581664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4F459D72-B5A0-4A55-A2B1-C99FD68DB7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27006" y="9143886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3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EDCA05D-E78A-47DC-82E4-1869A2C8A7F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83698" y="2158616"/>
            <a:ext cx="565485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algn="just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2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Основные дисциплины: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3BCEE03F-F71C-405F-8D73-946BC250A8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06002" y="2182231"/>
            <a:ext cx="624839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algn="just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200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Дополнительное образование: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8362E0-20A1-4B77-99DA-0F4881DBBE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91535" y="1199564"/>
            <a:ext cx="1976823" cy="11582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EA6481F-C489-4C28-AE26-CA2B767A59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5615" y="504113"/>
            <a:ext cx="1450421" cy="2538236"/>
          </a:xfrm>
          <a:prstGeom prst="rect">
            <a:avLst/>
          </a:prstGeom>
        </p:spPr>
      </p:pic>
      <p:sp>
        <p:nvSpPr>
          <p:cNvPr id="22" name="Freeform 7">
            <a:extLst>
              <a:ext uri="{FF2B5EF4-FFF2-40B4-BE49-F238E27FC236}">
                <a16:creationId xmlns:a16="http://schemas.microsoft.com/office/drawing/2014/main" id="{9312E75E-FB7A-454B-A3F4-228177BBB6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294321" y="6830605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92A2194-7D9E-4108-9230-3BF9C705C85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10113459"/>
              </p:ext>
            </p:extLst>
          </p:nvPr>
        </p:nvGraphicFramePr>
        <p:xfrm>
          <a:off x="-152400" y="-85725"/>
          <a:ext cx="18643602" cy="1048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3" imgW="10508486" imgH="7483792" progId="CorelDraw.Graphic.24">
                  <p:embed/>
                </p:oleObj>
              </mc:Choice>
              <mc:Fallback>
                <p:oleObj name="CorelDRAW" r:id="rId3" imgW="10508486" imgH="748379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2400" y="-85725"/>
                        <a:ext cx="18643602" cy="1048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6745D5-1226-4447-B618-FC283EED0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50411" y="1109438"/>
            <a:ext cx="1111159" cy="19479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A262E79-93D0-4300-81A6-1B9A9ADC7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6091"/>
          <a:stretch/>
        </p:blipFill>
        <p:spPr>
          <a:xfrm>
            <a:off x="10693617" y="8824913"/>
            <a:ext cx="2933700" cy="1576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F8C9BD-6F82-41DA-AB27-A7B5CF2F3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978" y="7666293"/>
            <a:ext cx="687887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075" lvl="5" indent="263525"/>
            <a:r>
              <a:rPr lang="en-US" altLang="en-US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Выпускники специальности </a:t>
            </a:r>
            <a:r>
              <a:rPr lang="ru-RU" altLang="en-US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«</a:t>
            </a:r>
            <a:r>
              <a:rPr lang="en-US" altLang="en-US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Пожарная безопасность</a:t>
            </a:r>
            <a:r>
              <a:rPr lang="ru-RU" altLang="en-US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»</a:t>
            </a:r>
            <a:r>
              <a:rPr lang="en-US" altLang="en-US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могут работать в различных структурах, где необходима защита от пожаров и обеспечение пожарной безопасности.</a:t>
            </a:r>
            <a:endParaRPr lang="ru-RU" altLang="en-US" sz="1800" dirty="0">
              <a:solidFill>
                <a:schemeClr val="bg1"/>
              </a:solidFill>
              <a:latin typeface="Clear Sans Medium" panose="020B0604020202020204" charset="0"/>
              <a:ea typeface="Tahoma" panose="020B0604030504040204" pitchFamily="34" charset="0"/>
              <a:cs typeface="Clear Sans Medium" panose="020B0604020202020204" charset="0"/>
            </a:endParaRPr>
          </a:p>
          <a:p>
            <a:pPr marL="92075" lvl="5" indent="263525"/>
            <a:r>
              <a:rPr lang="ru-RU" sz="1600" i="1" dirty="0">
                <a:solidFill>
                  <a:schemeClr val="bg1"/>
                </a:solidFill>
                <a:latin typeface="Clear Sans Medium" panose="020B0604020202020204" charset="0"/>
                <a:ea typeface="Tahoma" panose="020B0604030504040204" pitchFamily="34" charset="0"/>
                <a:cs typeface="Clear Sans Medium" panose="020B060402020202020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16293" y="1858383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4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07D3D1E4-C65E-4262-B679-7D1E371020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34981" y="1132439"/>
            <a:ext cx="986557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4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ГДЕ НУЖЕН </a:t>
            </a:r>
            <a:r>
              <a:rPr lang="ru-RU" altLang="en-US" sz="4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С</a:t>
            </a:r>
            <a:r>
              <a:rPr lang="en-US" altLang="en-US" sz="4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ПЕЦИАЛИСТ</a:t>
            </a:r>
            <a:r>
              <a:rPr lang="en-US" altLang="ru-RU" sz="4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ПОЖАРНОЙ</a:t>
            </a:r>
            <a:r>
              <a:rPr lang="en-US" altLang="ru-RU" sz="4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+mn-ea"/>
              </a:rPr>
              <a:t>БЕЗОПАСНОСТИ</a:t>
            </a:r>
            <a:r>
              <a:rPr lang="ru-RU" sz="4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?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CED863A-3B5D-4D21-969F-3F911A54D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218332" y="-85726"/>
            <a:ext cx="1791567" cy="805709"/>
          </a:xfrm>
          <a:custGeom>
            <a:avLst/>
            <a:gdLst/>
            <a:ahLst/>
            <a:cxnLst/>
            <a:rect l="l" t="t" r="r" b="b"/>
            <a:pathLst>
              <a:path w="1791567" h="1498198">
                <a:moveTo>
                  <a:pt x="1791567" y="0"/>
                </a:moveTo>
                <a:lnTo>
                  <a:pt x="0" y="0"/>
                </a:lnTo>
                <a:lnTo>
                  <a:pt x="0" y="1498198"/>
                </a:lnTo>
                <a:lnTo>
                  <a:pt x="1791567" y="1498198"/>
                </a:lnTo>
                <a:lnTo>
                  <a:pt x="1791567" y="0"/>
                </a:lnTo>
                <a:close/>
              </a:path>
            </a:pathLst>
          </a:custGeom>
          <a:blipFill>
            <a:blip r:embed="rId10"/>
            <a:stretch>
              <a:fillRect t="-8594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004C10C7-A5C7-467A-83BA-1787D4D76A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630989">
            <a:off x="11586557" y="7518211"/>
            <a:ext cx="2001258" cy="3338800"/>
          </a:xfrm>
          <a:custGeom>
            <a:avLst/>
            <a:gdLst>
              <a:gd name="connsiteX0" fmla="*/ 0 w 3791521"/>
              <a:gd name="connsiteY0" fmla="*/ 0 h 6352457"/>
              <a:gd name="connsiteX1" fmla="*/ 3791522 w 3791521"/>
              <a:gd name="connsiteY1" fmla="*/ 0 h 6352457"/>
              <a:gd name="connsiteX2" fmla="*/ 3791522 w 3791521"/>
              <a:gd name="connsiteY2" fmla="*/ 6266980 h 6352457"/>
              <a:gd name="connsiteX3" fmla="*/ 929432 w 3791521"/>
              <a:gd name="connsiteY3" fmla="*/ 6349165 h 6352457"/>
              <a:gd name="connsiteX4" fmla="*/ 0 w 3791521"/>
              <a:gd name="connsiteY4" fmla="*/ 6266980 h 6352457"/>
              <a:gd name="connsiteX5" fmla="*/ 0 w 3791521"/>
              <a:gd name="connsiteY5" fmla="*/ 0 h 6352457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0 w 3791523"/>
              <a:gd name="connsiteY4" fmla="*/ 6266980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68141 w 3791521"/>
              <a:gd name="connsiteY4" fmla="*/ 4309740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421793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86617 w 3791521"/>
              <a:gd name="connsiteY4" fmla="*/ 4396348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525558 h 6325588"/>
              <a:gd name="connsiteX5" fmla="*/ 0 w 3791523"/>
              <a:gd name="connsiteY5" fmla="*/ 0 h 63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523" h="6325588">
                <a:moveTo>
                  <a:pt x="0" y="0"/>
                </a:moveTo>
                <a:lnTo>
                  <a:pt x="3791522" y="0"/>
                </a:lnTo>
                <a:lnTo>
                  <a:pt x="3791522" y="6266980"/>
                </a:lnTo>
                <a:cubicBezTo>
                  <a:pt x="3140306" y="6241322"/>
                  <a:pt x="2316648" y="6347205"/>
                  <a:pt x="1665432" y="6321547"/>
                </a:cubicBezTo>
                <a:lnTo>
                  <a:pt x="86618" y="45255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6FC8D3-EA71-4807-ACBB-84B03606A9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37918" y="3262848"/>
            <a:ext cx="7487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i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Вертикальный рост: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Пожарный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,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командир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отделения</a:t>
            </a:r>
            <a:endParaRPr lang="ru-RU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Помощник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начальника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караула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Начальник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караула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Руководитель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подразделения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Специалист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профилактике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Инженер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по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Начальник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службы</a:t>
            </a:r>
            <a:r>
              <a:rPr lang="en-US" alt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ПБ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E65C8-E70C-4A35-9489-697805CE8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4800" y="3277584"/>
            <a:ext cx="9791699" cy="4311526"/>
          </a:xfrm>
          <a:prstGeom prst="rect">
            <a:avLst/>
          </a:prstGeom>
          <a:noFill/>
          <a:ln>
            <a:solidFill>
              <a:srgbClr val="C7D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Изображение 1">
            <a:extLst>
              <a:ext uri="{FF2B5EF4-FFF2-40B4-BE49-F238E27FC236}">
                <a16:creationId xmlns:a16="http://schemas.microsoft.com/office/drawing/2014/main" id="{C43B84D5-D1D0-4D77-89B4-3BA4EA3D2AB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37160" y="2650913"/>
            <a:ext cx="6998789" cy="40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4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8E9C2F-CABD-4AD9-8E14-44BD3ACCF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F5A200-7271-4F74-8A10-D6342CC58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2" t="6126" r="50424" b="-4066"/>
          <a:stretch/>
        </p:blipFill>
        <p:spPr>
          <a:xfrm rot="10800000">
            <a:off x="-1" y="-686388"/>
            <a:ext cx="4977000" cy="10973388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818334" y="3659883"/>
            <a:ext cx="13469666" cy="4737401"/>
            <a:chOff x="0" y="0"/>
            <a:chExt cx="43459784" cy="28331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459784" cy="28331077"/>
            </a:xfrm>
            <a:custGeom>
              <a:avLst/>
              <a:gdLst/>
              <a:ahLst/>
              <a:cxnLst/>
              <a:rect l="l" t="t" r="r" b="b"/>
              <a:pathLst>
                <a:path w="43459784" h="28331077">
                  <a:moveTo>
                    <a:pt x="0" y="0"/>
                  </a:moveTo>
                  <a:lnTo>
                    <a:pt x="0" y="28331077"/>
                  </a:lnTo>
                  <a:lnTo>
                    <a:pt x="43459784" y="28331077"/>
                  </a:lnTo>
                  <a:lnTo>
                    <a:pt x="43459784" y="0"/>
                  </a:lnTo>
                  <a:lnTo>
                    <a:pt x="0" y="0"/>
                  </a:lnTo>
                  <a:close/>
                  <a:moveTo>
                    <a:pt x="43398824" y="28270116"/>
                  </a:moveTo>
                  <a:lnTo>
                    <a:pt x="59690" y="28270116"/>
                  </a:lnTo>
                  <a:lnTo>
                    <a:pt x="59690" y="59690"/>
                  </a:lnTo>
                  <a:lnTo>
                    <a:pt x="43398824" y="59690"/>
                  </a:lnTo>
                  <a:lnTo>
                    <a:pt x="43398824" y="28270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97045" y="4537976"/>
            <a:ext cx="7426410" cy="2870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МБУ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УПО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г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.</a:t>
            </a:r>
            <a:r>
              <a:rPr lang="ru-RU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Уфы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ГУ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МЧС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России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по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РБ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Государственный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Комитет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РБ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по</a:t>
            </a: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ЧС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 </a:t>
            </a:r>
            <a:r>
              <a:rPr lang="ru-RU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НК </a:t>
            </a:r>
            <a:r>
              <a:rPr lang="en-US" altLang="en-US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  <a:sym typeface="Clear Sans"/>
              </a:rPr>
              <a:t>РОСНЕФТЬ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1220" y="0"/>
            <a:ext cx="4571780" cy="1733037"/>
          </a:xfrm>
          <a:custGeom>
            <a:avLst/>
            <a:gdLst/>
            <a:ahLst/>
            <a:cxnLst/>
            <a:rect l="l" t="t" r="r" b="b"/>
            <a:pathLst>
              <a:path w="6521313" h="6097428">
                <a:moveTo>
                  <a:pt x="0" y="0"/>
                </a:moveTo>
                <a:lnTo>
                  <a:pt x="6521313" y="0"/>
                </a:lnTo>
                <a:lnTo>
                  <a:pt x="6521313" y="6097428"/>
                </a:lnTo>
                <a:lnTo>
                  <a:pt x="0" y="6097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807" b="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8256" y="9464105"/>
            <a:ext cx="1647988" cy="835896"/>
          </a:xfrm>
          <a:custGeom>
            <a:avLst/>
            <a:gdLst/>
            <a:ahLst/>
            <a:cxnLst/>
            <a:rect l="l" t="t" r="r" b="b"/>
            <a:pathLst>
              <a:path w="2378787" h="1989261">
                <a:moveTo>
                  <a:pt x="0" y="0"/>
                </a:moveTo>
                <a:lnTo>
                  <a:pt x="2378787" y="0"/>
                </a:lnTo>
                <a:lnTo>
                  <a:pt x="2378787" y="1989261"/>
                </a:lnTo>
                <a:lnTo>
                  <a:pt x="0" y="1989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4868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D4A837-4BEA-4C53-94C9-061BED61D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211225" y="990893"/>
            <a:ext cx="1118945" cy="1964977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66872741-ED91-40F7-9DDF-69A602F8D4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24400" y="2195036"/>
            <a:ext cx="97717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Производственная практика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298</Words>
  <Application>Microsoft Office PowerPoint</Application>
  <PresentationFormat>Произвольный</PresentationFormat>
  <Paragraphs>65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Calibri</vt:lpstr>
      <vt:lpstr>Clear Sans</vt:lpstr>
      <vt:lpstr>Tahoma</vt:lpstr>
      <vt:lpstr>Wingdings</vt:lpstr>
      <vt:lpstr>Arial</vt:lpstr>
      <vt:lpstr>Clear Sans Medium</vt:lpstr>
      <vt:lpstr>Calibri Light</vt:lpstr>
      <vt:lpstr>Office Theme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Черно-Белый Современный 3D Фильм Виртуальный Викторина Квиз Презентации</dc:title>
  <dc:creator>Тамербакова Регина Робертовна</dc:creator>
  <cp:lastModifiedBy>Тамербакова Регина Робертовна</cp:lastModifiedBy>
  <cp:revision>92</cp:revision>
  <dcterms:created xsi:type="dcterms:W3CDTF">2006-08-16T00:00:00Z</dcterms:created>
  <dcterms:modified xsi:type="dcterms:W3CDTF">2025-06-10T08:50:11Z</dcterms:modified>
  <dc:identifier>DAGnOMo6tPc</dc:identifier>
</cp:coreProperties>
</file>