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lear Sans" panose="020B0604020202020204" charset="0"/>
      <p:regular r:id="rId10"/>
    </p:embeddedFont>
    <p:embeddedFont>
      <p:font typeface="Clear Sans Medium" panose="020B0604020202020204" charset="0"/>
      <p:regular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>
        <p:scale>
          <a:sx n="50" d="100"/>
          <a:sy n="50" d="100"/>
        </p:scale>
        <p:origin x="1824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svg"/><Relationship Id="rId15" Type="http://schemas.openxmlformats.org/officeDocument/2006/relationships/image" Target="../media/image30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jpeg"/><Relationship Id="rId3" Type="http://schemas.openxmlformats.org/officeDocument/2006/relationships/image" Target="../media/image32.emf"/><Relationship Id="rId7" Type="http://schemas.openxmlformats.org/officeDocument/2006/relationships/image" Target="../media/image15.sv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9449" y="2788135"/>
            <a:ext cx="14907035" cy="4710731"/>
            <a:chOff x="0" y="0"/>
            <a:chExt cx="19341380" cy="62809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48187" y="1601602"/>
              <a:ext cx="12593193" cy="3077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11.02.15</a:t>
              </a:r>
              <a:r>
                <a:rPr lang="ru-RU" sz="5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«Инфокоммуникационные сети и системы связи»</a:t>
              </a:r>
              <a:endParaRPr lang="ru-RU" sz="46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3016" y="8346293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C537C2C7-72A0-484D-AFCD-3B75CB795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2BEC76-0EC0-4027-86AA-2D9FB9F08C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F603503F-F808-4CC4-98B7-EAC0FAAF05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303882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3634075"/>
            <a:ext cx="8697236" cy="5012847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44781" y="871097"/>
              <a:ext cx="6467150" cy="47397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	Специалист по монтажу и обслуживанию телекоммуникаций, или специалист по телекоммуникациям, занимаются проектированием, монтажом, обслуживанием и управлением телекоммуникационными системами и сетями. 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         Они работают с разными типами коммуникаций, включая телефонную связь, интернет, мобильные сети и кабельное телевидение. </a:t>
              </a: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910687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887486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2135654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72019" y="1580636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82120" y="3634075"/>
            <a:ext cx="2965480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90766" y="6336680"/>
            <a:ext cx="2956833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41105" y="3634075"/>
            <a:ext cx="2965481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82121" y="4435614"/>
            <a:ext cx="299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Монтаж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настройка сетей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49200" y="4185807"/>
            <a:ext cx="3187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Разработка проектов инфокоммуника</a:t>
            </a:r>
            <a:r>
              <a:rPr lang="en-US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ционных сетей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систем связи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90765" y="6868061"/>
            <a:ext cx="2956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Выявление угроз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уязвимостей, разработка мер защиты информации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41104" y="6336679"/>
            <a:ext cx="2965482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56987" y="6648831"/>
            <a:ext cx="2965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Использование сетевых протоколов, администрирование конвергентных систем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4245030236"/>
              </p:ext>
            </p:extLst>
          </p:nvPr>
        </p:nvGraphicFramePr>
        <p:xfrm>
          <a:off x="-300038" y="-168275"/>
          <a:ext cx="18791238" cy="1112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899232" imgH="5159487" progId="CorelDraw.Graphic.24">
                  <p:embed/>
                </p:oleObj>
              </mc:Choice>
              <mc:Fallback>
                <p:oleObj name="CorelDRAW" r:id="rId2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6587"/>
          <a:stretch/>
        </p:blipFill>
        <p:spPr>
          <a:xfrm rot="10800000">
            <a:off x="12496800" y="1325408"/>
            <a:ext cx="5967224" cy="9609292"/>
          </a:xfrm>
          <a:prstGeom prst="rect">
            <a:avLst/>
          </a:prstGeom>
        </p:spPr>
      </p:pic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1714500"/>
            <a:ext cx="9791699" cy="1366636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039" y="-21148"/>
              <a:ext cx="6308767" cy="96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Работа с кабельными сетями, проводными и беспроводными сетями, включая сети абонентского доступа, компьютерные сети и мультисервисные сети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712" y="-171665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8386" y="7101549"/>
            <a:ext cx="900562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МОНТАЖНИК ОБОРУДОВАНИЯ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СВЯЗИ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/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BCE141E2-C6BD-4D4E-B1B6-595E6FCE73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68" y="4744047"/>
            <a:ext cx="9791699" cy="1307200"/>
            <a:chOff x="-13134" y="-484550"/>
            <a:chExt cx="7325890" cy="1423399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F8CBA916-AAB6-4E15-A910-B50761C192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3134" y="-484550"/>
              <a:ext cx="7325890" cy="1423399"/>
              <a:chOff x="-22033" y="-812882"/>
              <a:chExt cx="12289910" cy="238789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E7CDD9C-6BA2-4046-8A63-65645BE6E3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2033" y="-812882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032D1151-7F79-4F02-A821-0344E22FF9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1775" y="-275554"/>
              <a:ext cx="6616028" cy="10054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Диагностика неисправностей, устранение аварий, обслуживание оборудования, а также определение способов восстановления работоспособности</a:t>
              </a: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11591B65-D1CB-4A7A-BDC7-A36ED6003F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6216640"/>
            <a:ext cx="9791699" cy="1575094"/>
            <a:chOff x="-99771" y="-1388964"/>
            <a:chExt cx="7325890" cy="1423399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544C2242-7F36-46E0-BB4F-ED71AE9452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872C37E5-3CA0-495B-BCC0-3EB416AFD6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B4D11371-0D5C-4D17-95B8-BA9BF9FAC2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1611" y="-1066981"/>
              <a:ext cx="6308767" cy="834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Обеспечение безопасности: применение специальных средств защиты информации, таких как шифрование, контроль доступа и другие меры безопасности</a:t>
              </a: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7E51FBBF-9FEF-45EC-90F9-20927969D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70" y="3344568"/>
            <a:ext cx="9791699" cy="1191521"/>
            <a:chOff x="0" y="-276285"/>
            <a:chExt cx="7325890" cy="1423399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96044132-9FC8-4B3E-8FFC-5E34C132C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79992274-E715-471B-8F2A-4D7E7BE7C3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8395BDB1-1B31-494B-95AC-08BFEADFFF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559" y="-101157"/>
              <a:ext cx="6308767" cy="110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Настройка оборудования: специалист проводит настройку оборудования, чтобы оно работало корректно и обеспечивало необходимую функциональность</a:t>
              </a:r>
            </a:p>
          </p:txBody>
        </p:sp>
      </p:grpSp>
      <p:grpSp>
        <p:nvGrpSpPr>
          <p:cNvPr id="57" name="Group 2">
            <a:extLst>
              <a:ext uri="{FF2B5EF4-FFF2-40B4-BE49-F238E27FC236}">
                <a16:creationId xmlns:a16="http://schemas.microsoft.com/office/drawing/2014/main" id="{7F033E14-FF0F-4277-8F1F-37FF4BD965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14159" y="7964336"/>
            <a:ext cx="9791699" cy="1065364"/>
            <a:chOff x="-99771" y="-1388964"/>
            <a:chExt cx="7325890" cy="1423399"/>
          </a:xfrm>
        </p:grpSpPr>
        <p:grpSp>
          <p:nvGrpSpPr>
            <p:cNvPr id="58" name="Group 3">
              <a:extLst>
                <a:ext uri="{FF2B5EF4-FFF2-40B4-BE49-F238E27FC236}">
                  <a16:creationId xmlns:a16="http://schemas.microsoft.com/office/drawing/2014/main" id="{2BCC9A69-DAA6-40D3-AC42-E73FAD25063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666183E9-BB3B-45AF-BA20-C7D6640CC9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1BB3933D-CC8B-4762-8337-9C785F34DB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179" y="-912662"/>
              <a:ext cx="6308767" cy="41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cs typeface="Clear Sans Medium" panose="020B0604020202020204" charset="0"/>
                </a:rPr>
                <a:t> Разработка проектов инфокоммуникационных сетей и систем связи. </a:t>
              </a:r>
            </a:p>
          </p:txBody>
        </p:sp>
      </p:grpSp>
      <p:pic>
        <p:nvPicPr>
          <p:cNvPr id="4" name="Рисунок 3" descr="Изображение выглядит как человек, одежда, в помещении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7435BE-F066-80FF-9FCB-D858327E31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93" y="2792784"/>
            <a:ext cx="7223906" cy="4048563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5728" y="103012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СПЕЦИАЛИСТ ПО МОНТАЖУ И ОБСЛУЖИВАНИЮ ТЕЛЕКОММУНИКАЦИЙ</a:t>
            </a:r>
            <a:endParaRPr lang="ru-RU" sz="3600" b="1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85216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01805" y="3571274"/>
            <a:ext cx="56269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Техническая эксплуатация инфокоммуникационных сетей связи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Основы телекоммуникаций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Техническая эксплуатация инфокоммуникационных систем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Обеспечение информационной безопасности инфокоммуникационных сетей и систем связи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Современные технологии управления структурным подразделением организации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Проектирование СКС (Ростелеком)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Монтаж и эксплуатация </a:t>
            </a:r>
            <a:r>
              <a:rPr lang="ru-RU" sz="2200" dirty="0" err="1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РЭАпп</a:t>
            </a: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 (Прогресс)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7400" y="3023299"/>
            <a:ext cx="2870199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2EC8E8-29EF-47D0-8D84-AF2D4AE1A0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7400" y="6336680"/>
            <a:ext cx="2870199" cy="280720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9" y="3023299"/>
            <a:ext cx="2870199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41773" y="3571274"/>
            <a:ext cx="25648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«Монтажник оборудования связи»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15260" y="3432660"/>
            <a:ext cx="25883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Дополнительный ПМ (Ростелеком)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«Проектирование и монтаж цифровых систем передачи»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376D15-E939-4937-AFF4-C97A894115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7259" y="6956816"/>
            <a:ext cx="25704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«Оператор БПЛА»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AF782D-37D2-42C3-8222-2D4008595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8"/>
            <a:ext cx="2870199" cy="280720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6785DD-F204-48AE-9535-B0E42654B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47892" y="6709001"/>
            <a:ext cx="27228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Дополнительный ПМ (Прогресс)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«Цифровое проектирование радиоэлектронных средств»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2762B0-136A-45EC-9467-C057435FD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6774157" y="8257096"/>
            <a:ext cx="955603" cy="1678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4FA6B-5C4A-6C8D-DD21-630DBC20E1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05753" y="8767867"/>
            <a:ext cx="1143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03</a:t>
            </a: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181672038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508486" imgH="7483792" progId="CorelDraw.Graphic.24">
                  <p:embed/>
                </p:oleObj>
              </mc:Choice>
              <mc:Fallback>
                <p:oleObj name="CorelDRAW" r:id="rId2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8454" y="7845998"/>
            <a:ext cx="742401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11.02.15 «Инфокоммуникационные сети и системы связи» могут работать в различных областях, связанных с телекоммуникациями и информационными технологиями. 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04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5074" y="1165502"/>
            <a:ext cx="986557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СПЕЦИАЛИСТ ПО МОНТАЖУ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ОБСЛУЖИВАНИЮ ТЕЛЕКОММУНИКАЦИЙ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9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/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854" y="7100590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59800" y="3612663"/>
            <a:ext cx="74870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200" i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Вертикальный рост: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Монтажник оборудования связи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Специалист по ремонту и монтажу кабельных линий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Специалист по ремонту и обслуживанию аппаратуры и устройств связи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Специалист по системам 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Инженер-проектировщик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Инженер по телекоммуникациям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561038"/>
            <a:ext cx="9791699" cy="402807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одежда, человек, в помещении, технолог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6DE9CC9-7BE8-E767-29A9-5DE09C2CD8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2827495"/>
            <a:ext cx="7247569" cy="40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13127" y="3954813"/>
            <a:ext cx="6566144" cy="4132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ПАО «Башинформсвязь»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 «БПО Прогресс»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 «НИИ« СОЛИТОН»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ПАО «Газпром»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ООО «АРЕС»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АО«УФАНЕТ»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ПАО «МТС»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6499" y="8863453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1811" y="8209569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9" name="Рисунок 8" descr="Изображение выглядит как текст, снимок экрана, Шрифт, Печа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613287-CB35-CFF1-09BB-D21A7CF6EE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2" y="1995409"/>
            <a:ext cx="9048258" cy="6401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374</Words>
  <Application>Microsoft Office PowerPoint</Application>
  <PresentationFormat>Произвольный</PresentationFormat>
  <Paragraphs>61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Clear Sans Medium</vt:lpstr>
      <vt:lpstr>Clear Sans</vt:lpstr>
      <vt:lpstr>Wingdings</vt:lpstr>
      <vt:lpstr>Calibri Light</vt:lpstr>
      <vt:lpstr>Tahoma</vt:lpstr>
      <vt:lpstr>Arial</vt:lpstr>
      <vt:lpstr>Calibri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Ахметвалеева Радмила Дамировна</cp:lastModifiedBy>
  <cp:revision>73</cp:revision>
  <dcterms:created xsi:type="dcterms:W3CDTF">2006-08-16T00:00:00Z</dcterms:created>
  <dcterms:modified xsi:type="dcterms:W3CDTF">2025-06-10T08:30:43Z</dcterms:modified>
  <dc:identifier>DAGnOMo6tPc</dc:identifier>
</cp:coreProperties>
</file>