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339" r:id="rId6"/>
    <p:sldId id="263" r:id="rId7"/>
    <p:sldId id="340" r:id="rId8"/>
    <p:sldId id="341" r:id="rId9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8CEFA-A5FC-4A76-8943-4AB1090D2A13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1E429-06F7-4EE1-BAF6-0C17FCAB08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56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818" y="117170"/>
            <a:ext cx="8954363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9307" y="799033"/>
            <a:ext cx="7625384" cy="1433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1F487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6303" y="1304290"/>
            <a:ext cx="7136765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204" dirty="0">
                <a:solidFill>
                  <a:srgbClr val="FFFFFF"/>
                </a:solidFill>
                <a:latin typeface="Tahoma"/>
                <a:cs typeface="Tahoma"/>
              </a:rPr>
              <a:t>Специальность</a:t>
            </a:r>
            <a:endParaRPr sz="2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tabLst>
                <a:tab pos="2586990" algn="l"/>
              </a:tabLst>
            </a:pPr>
            <a:r>
              <a:rPr sz="2400" b="1" spc="-10" dirty="0">
                <a:solidFill>
                  <a:srgbClr val="FFFFFF"/>
                </a:solidFill>
                <a:latin typeface="Tahoma"/>
                <a:cs typeface="Tahoma"/>
              </a:rPr>
              <a:t>10.02.0</a:t>
            </a:r>
            <a:r>
              <a:rPr lang="ru-RU" sz="2400" b="1" spc="-10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24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25" dirty="0">
                <a:solidFill>
                  <a:srgbClr val="FFFFFF"/>
                </a:solidFill>
                <a:latin typeface="Tahoma"/>
                <a:cs typeface="Tahoma"/>
              </a:rPr>
              <a:t>«Обеспечение</a:t>
            </a:r>
            <a:r>
              <a:rPr sz="24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40" dirty="0">
                <a:solidFill>
                  <a:srgbClr val="FFFFFF"/>
                </a:solidFill>
                <a:latin typeface="Tahoma"/>
                <a:cs typeface="Tahoma"/>
              </a:rPr>
              <a:t>информационной </a:t>
            </a:r>
            <a:r>
              <a:rPr sz="2400" b="1" spc="-69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45" dirty="0">
                <a:solidFill>
                  <a:srgbClr val="FFFFFF"/>
                </a:solidFill>
                <a:latin typeface="Tahoma"/>
                <a:cs typeface="Tahoma"/>
              </a:rPr>
              <a:t>безопасности	</a:t>
            </a:r>
            <a:r>
              <a:rPr lang="ru-RU" sz="2400" b="1" spc="155" dirty="0">
                <a:solidFill>
                  <a:srgbClr val="FFFFFF"/>
                </a:solidFill>
                <a:latin typeface="Tahoma"/>
                <a:cs typeface="Tahoma"/>
              </a:rPr>
              <a:t>автоматизированных</a:t>
            </a:r>
            <a:r>
              <a:rPr sz="2400" b="1" spc="1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35" dirty="0">
                <a:solidFill>
                  <a:srgbClr val="FFFFFF"/>
                </a:solidFill>
                <a:latin typeface="Tahoma"/>
                <a:cs typeface="Tahoma"/>
              </a:rPr>
              <a:t>систем»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310" dirty="0" err="1">
                <a:solidFill>
                  <a:srgbClr val="FFFFFF"/>
                </a:solidFill>
                <a:latin typeface="Tahoma"/>
                <a:cs typeface="Tahoma"/>
              </a:rPr>
              <a:t>С</a:t>
            </a:r>
            <a:r>
              <a:rPr sz="2400" spc="275" dirty="0" err="1">
                <a:solidFill>
                  <a:srgbClr val="FFFFFF"/>
                </a:solidFill>
                <a:latin typeface="Tahoma"/>
                <a:cs typeface="Tahoma"/>
              </a:rPr>
              <a:t>р</a:t>
            </a:r>
            <a:r>
              <a:rPr sz="2400" spc="210" dirty="0" err="1">
                <a:solidFill>
                  <a:srgbClr val="FFFFFF"/>
                </a:solidFill>
                <a:latin typeface="Tahoma"/>
                <a:cs typeface="Tahoma"/>
              </a:rPr>
              <a:t>ок</a:t>
            </a:r>
            <a:r>
              <a:rPr sz="2400" spc="-1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spc="190" dirty="0" err="1">
                <a:solidFill>
                  <a:srgbClr val="FFFFFF"/>
                </a:solidFill>
                <a:latin typeface="Tahoma"/>
                <a:cs typeface="Tahoma"/>
              </a:rPr>
              <a:t>обуч</a:t>
            </a:r>
            <a:r>
              <a:rPr sz="2400" spc="245" dirty="0" err="1">
                <a:solidFill>
                  <a:srgbClr val="FFFFFF"/>
                </a:solidFill>
                <a:latin typeface="Tahoma"/>
                <a:cs typeface="Tahoma"/>
              </a:rPr>
              <a:t>ения</a:t>
            </a:r>
            <a:r>
              <a:rPr lang="ru-RU" sz="2400" spc="2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b="1" spc="-135" dirty="0">
                <a:solidFill>
                  <a:srgbClr val="FFFFFF"/>
                </a:solidFill>
                <a:latin typeface="Tahoma"/>
                <a:cs typeface="Tahoma"/>
              </a:rPr>
              <a:t>3 </a:t>
            </a:r>
            <a:r>
              <a:rPr sz="2400" b="1" spc="130" dirty="0" err="1">
                <a:solidFill>
                  <a:srgbClr val="FFFFFF"/>
                </a:solidFill>
                <a:latin typeface="Tahoma"/>
                <a:cs typeface="Tahoma"/>
              </a:rPr>
              <a:t>года</a:t>
            </a:r>
            <a:r>
              <a:rPr sz="2400" b="1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-19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2400" b="1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400" b="1" spc="160" dirty="0">
                <a:solidFill>
                  <a:srgbClr val="FFFFFF"/>
                </a:solidFill>
                <a:latin typeface="Tahoma"/>
                <a:cs typeface="Tahoma"/>
              </a:rPr>
              <a:t>месяц</a:t>
            </a:r>
            <a:r>
              <a:rPr sz="2400" b="1" spc="140" dirty="0">
                <a:solidFill>
                  <a:srgbClr val="FFFFFF"/>
                </a:solidFill>
                <a:latin typeface="Tahoma"/>
                <a:cs typeface="Tahoma"/>
              </a:rPr>
              <a:t>е</a:t>
            </a:r>
            <a:r>
              <a:rPr sz="2400" b="1" spc="5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endParaRPr sz="2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spc="210" dirty="0" err="1">
                <a:solidFill>
                  <a:srgbClr val="FFFFFF"/>
                </a:solidFill>
                <a:latin typeface="Tahoma"/>
                <a:cs typeface="Tahoma"/>
              </a:rPr>
              <a:t>Квалификация</a:t>
            </a:r>
            <a:r>
              <a:rPr sz="2400" spc="-8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ru-RU" sz="2400" b="1" spc="160" dirty="0">
                <a:solidFill>
                  <a:srgbClr val="FFFFFF"/>
                </a:solidFill>
                <a:latin typeface="Tahoma"/>
                <a:cs typeface="Tahoma"/>
              </a:rPr>
              <a:t>техник по защите информации</a:t>
            </a:r>
            <a:endParaRPr sz="2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069" y="27177"/>
            <a:ext cx="14725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" dirty="0"/>
              <a:t>УК</a:t>
            </a:r>
            <a:r>
              <a:rPr sz="3200" spc="-70" dirty="0"/>
              <a:t>Р</a:t>
            </a:r>
            <a:r>
              <a:rPr sz="3200" spc="-105" dirty="0"/>
              <a:t>ТБ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381000" y="1149625"/>
            <a:ext cx="8763000" cy="1713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30100"/>
              </a:lnSpc>
              <a:spcBef>
                <a:spcPts val="100"/>
              </a:spcBef>
            </a:pPr>
            <a:r>
              <a:rPr sz="1300" spc="130" dirty="0">
                <a:solidFill>
                  <a:srgbClr val="375F92"/>
                </a:solidFill>
                <a:latin typeface="Tahoma"/>
                <a:cs typeface="Tahoma"/>
              </a:rPr>
              <a:t>Уфимский</a:t>
            </a:r>
            <a:r>
              <a:rPr sz="1300" spc="-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колледж</a:t>
            </a:r>
            <a:r>
              <a:rPr sz="1300" spc="-5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радиоэлектроники,</a:t>
            </a:r>
            <a:r>
              <a:rPr sz="1300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0" dirty="0">
                <a:solidFill>
                  <a:srgbClr val="375F92"/>
                </a:solidFill>
                <a:latin typeface="Tahoma"/>
                <a:cs typeface="Tahoma"/>
              </a:rPr>
              <a:t>телекоммуникаций</a:t>
            </a:r>
            <a:r>
              <a:rPr sz="1300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55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4" dirty="0">
                <a:solidFill>
                  <a:srgbClr val="375F92"/>
                </a:solidFill>
                <a:latin typeface="Tahoma"/>
                <a:cs typeface="Tahoma"/>
              </a:rPr>
              <a:t>безопасности </a:t>
            </a:r>
            <a:r>
              <a:rPr sz="1300" spc="-39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85" dirty="0">
                <a:solidFill>
                  <a:srgbClr val="375F92"/>
                </a:solidFill>
                <a:latin typeface="Tahoma"/>
                <a:cs typeface="Tahoma"/>
              </a:rPr>
              <a:t>готовит </a:t>
            </a:r>
            <a:r>
              <a:rPr sz="1300" spc="110" dirty="0">
                <a:solidFill>
                  <a:srgbClr val="375F92"/>
                </a:solidFill>
                <a:latin typeface="Tahoma"/>
                <a:cs typeface="Tahoma"/>
              </a:rPr>
              <a:t>специалистов </a:t>
            </a:r>
            <a:r>
              <a:rPr sz="1300" spc="125" dirty="0">
                <a:solidFill>
                  <a:srgbClr val="375F92"/>
                </a:solidFill>
                <a:latin typeface="Tahoma"/>
                <a:cs typeface="Tahoma"/>
              </a:rPr>
              <a:t>по </a:t>
            </a:r>
            <a:r>
              <a:rPr sz="1300" spc="100" dirty="0">
                <a:solidFill>
                  <a:srgbClr val="375F92"/>
                </a:solidFill>
                <a:latin typeface="Tahoma"/>
                <a:cs typeface="Tahoma"/>
              </a:rPr>
              <a:t>защите </a:t>
            </a:r>
            <a:r>
              <a:rPr sz="1300" spc="130" dirty="0">
                <a:solidFill>
                  <a:srgbClr val="375F92"/>
                </a:solidFill>
                <a:latin typeface="Tahoma"/>
                <a:cs typeface="Tahoma"/>
              </a:rPr>
              <a:t>информации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в </a:t>
            </a:r>
            <a:r>
              <a:rPr sz="1300" spc="114" dirty="0">
                <a:solidFill>
                  <a:srgbClr val="375F92"/>
                </a:solidFill>
                <a:latin typeface="Tahoma"/>
                <a:cs typeface="Tahoma"/>
              </a:rPr>
              <a:t>телекоммуникационных </a:t>
            </a:r>
            <a:r>
              <a:rPr sz="1300" spc="12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системах</a:t>
            </a:r>
            <a:r>
              <a:rPr sz="1300" spc="-4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55" dirty="0">
                <a:solidFill>
                  <a:srgbClr val="375F92"/>
                </a:solidFill>
                <a:latin typeface="Tahoma"/>
                <a:cs typeface="Tahoma"/>
              </a:rPr>
              <a:t>и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75" dirty="0" err="1">
                <a:solidFill>
                  <a:srgbClr val="375F92"/>
                </a:solidFill>
                <a:latin typeface="Tahoma"/>
                <a:cs typeface="Tahoma"/>
              </a:rPr>
              <a:t>сетях</a:t>
            </a:r>
            <a:endParaRPr lang="ru-RU" sz="1300" spc="75" dirty="0">
              <a:solidFill>
                <a:srgbClr val="375F92"/>
              </a:solidFill>
              <a:latin typeface="Tahoma"/>
              <a:cs typeface="Tahoma"/>
            </a:endParaRPr>
          </a:p>
          <a:p>
            <a:pPr marL="12065" marR="5080" algn="ctr">
              <a:lnSpc>
                <a:spcPct val="130100"/>
              </a:lnSpc>
              <a:spcBef>
                <a:spcPts val="100"/>
              </a:spcBef>
            </a:pPr>
            <a:r>
              <a:rPr lang="ru-RU" sz="1300" b="1" spc="15" dirty="0">
                <a:solidFill>
                  <a:srgbClr val="375F92"/>
                </a:solidFill>
                <a:latin typeface="Tahoma"/>
                <a:cs typeface="Tahoma"/>
              </a:rPr>
              <a:t>10.02.05 «Обеспечение информационной  безопасности автоматизированных систем»</a:t>
            </a:r>
          </a:p>
          <a:p>
            <a:pPr marL="131445" algn="ctr">
              <a:lnSpc>
                <a:spcPct val="100000"/>
              </a:lnSpc>
              <a:spcBef>
                <a:spcPts val="765"/>
              </a:spcBef>
            </a:pPr>
            <a:r>
              <a:rPr lang="ru-RU" sz="1300" spc="135" dirty="0">
                <a:solidFill>
                  <a:srgbClr val="375F92"/>
                </a:solidFill>
                <a:latin typeface="Tahoma"/>
                <a:cs typeface="Tahoma"/>
              </a:rPr>
              <a:t>П</a:t>
            </a:r>
            <a:r>
              <a:rPr sz="1300" spc="135" dirty="0" err="1">
                <a:solidFill>
                  <a:srgbClr val="375F92"/>
                </a:solidFill>
                <a:latin typeface="Tahoma"/>
                <a:cs typeface="Tahoma"/>
              </a:rPr>
              <a:t>ервый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0" dirty="0">
                <a:solidFill>
                  <a:srgbClr val="375F92"/>
                </a:solidFill>
                <a:latin typeface="Tahoma"/>
                <a:cs typeface="Tahoma"/>
              </a:rPr>
              <a:t>выпуск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5" dirty="0">
                <a:solidFill>
                  <a:srgbClr val="375F92"/>
                </a:solidFill>
                <a:latin typeface="Tahoma"/>
                <a:cs typeface="Tahoma"/>
              </a:rPr>
              <a:t>по</a:t>
            </a:r>
            <a:r>
              <a:rPr sz="1300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5" dirty="0">
                <a:solidFill>
                  <a:srgbClr val="375F92"/>
                </a:solidFill>
                <a:latin typeface="Tahoma"/>
                <a:cs typeface="Tahoma"/>
              </a:rPr>
              <a:t>новой</a:t>
            </a:r>
            <a:r>
              <a:rPr sz="1300" spc="-6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0" dirty="0" err="1">
                <a:solidFill>
                  <a:srgbClr val="375F92"/>
                </a:solidFill>
                <a:latin typeface="Tahoma"/>
                <a:cs typeface="Tahoma"/>
              </a:rPr>
              <a:t>специальности</a:t>
            </a:r>
            <a:r>
              <a:rPr sz="1300" spc="-2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4" dirty="0" err="1">
                <a:solidFill>
                  <a:srgbClr val="375F92"/>
                </a:solidFill>
                <a:latin typeface="Tahoma"/>
                <a:cs typeface="Tahoma"/>
              </a:rPr>
              <a:t>про</a:t>
            </a:r>
            <a:r>
              <a:rPr lang="ru-RU" sz="1300" spc="114" dirty="0">
                <a:solidFill>
                  <a:srgbClr val="375F92"/>
                </a:solidFill>
                <a:latin typeface="Tahoma"/>
                <a:cs typeface="Tahoma"/>
              </a:rPr>
              <a:t>шел</a:t>
            </a:r>
            <a:r>
              <a:rPr sz="1300" spc="-5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5" dirty="0">
                <a:solidFill>
                  <a:srgbClr val="375F92"/>
                </a:solidFill>
                <a:latin typeface="Tahoma"/>
                <a:cs typeface="Tahoma"/>
              </a:rPr>
              <a:t>в</a:t>
            </a:r>
            <a:r>
              <a:rPr sz="1300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-15" dirty="0">
                <a:solidFill>
                  <a:srgbClr val="375F92"/>
                </a:solidFill>
                <a:latin typeface="Tahoma"/>
                <a:cs typeface="Tahoma"/>
              </a:rPr>
              <a:t>2021</a:t>
            </a:r>
            <a:r>
              <a:rPr sz="1300" spc="-5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50" dirty="0" err="1">
                <a:solidFill>
                  <a:srgbClr val="375F92"/>
                </a:solidFill>
                <a:latin typeface="Tahoma"/>
                <a:cs typeface="Tahoma"/>
              </a:rPr>
              <a:t>году</a:t>
            </a:r>
            <a:r>
              <a:rPr sz="1300" spc="50" dirty="0">
                <a:solidFill>
                  <a:srgbClr val="375F92"/>
                </a:solidFill>
                <a:latin typeface="Tahoma"/>
                <a:cs typeface="Tahoma"/>
              </a:rPr>
              <a:t>.</a:t>
            </a:r>
            <a:endParaRPr lang="ru-RU" sz="1300" spc="50" dirty="0">
              <a:solidFill>
                <a:srgbClr val="375F92"/>
              </a:solidFill>
              <a:latin typeface="Tahoma"/>
              <a:cs typeface="Tahoma"/>
            </a:endParaRPr>
          </a:p>
          <a:p>
            <a:pPr marL="131445" algn="ctr">
              <a:lnSpc>
                <a:spcPct val="100000"/>
              </a:lnSpc>
              <a:spcBef>
                <a:spcPts val="765"/>
              </a:spcBef>
            </a:pPr>
            <a:r>
              <a:rPr lang="ru-RU" sz="1300" spc="50" dirty="0">
                <a:solidFill>
                  <a:srgbClr val="375F92"/>
                </a:solidFill>
                <a:latin typeface="Tahoma"/>
                <a:cs typeface="Tahoma"/>
              </a:rPr>
              <a:t> Первые специалисты уже работают на предприятиях Республики.</a:t>
            </a:r>
            <a:endParaRPr sz="1300" dirty="0">
              <a:latin typeface="Tahoma"/>
              <a:cs typeface="Tahoma"/>
            </a:endParaRPr>
          </a:p>
          <a:p>
            <a:pPr marL="132715" algn="ctr">
              <a:lnSpc>
                <a:spcPct val="100000"/>
              </a:lnSpc>
              <a:spcBef>
                <a:spcPts val="750"/>
              </a:spcBef>
            </a:pPr>
            <a:r>
              <a:rPr sz="1300" spc="110" dirty="0">
                <a:solidFill>
                  <a:srgbClr val="375F92"/>
                </a:solidFill>
                <a:latin typeface="Tahoma"/>
                <a:cs typeface="Tahoma"/>
              </a:rPr>
              <a:t>Колледж</a:t>
            </a:r>
            <a:r>
              <a:rPr sz="1300" spc="-6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25" dirty="0" err="1">
                <a:solidFill>
                  <a:srgbClr val="375F92"/>
                </a:solidFill>
                <a:latin typeface="Tahoma"/>
                <a:cs typeface="Tahoma"/>
              </a:rPr>
              <a:t>принимает</a:t>
            </a:r>
            <a:r>
              <a:rPr sz="1300" spc="-3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lang="ru-RU" sz="1300" b="1" spc="85" dirty="0">
                <a:solidFill>
                  <a:srgbClr val="375F92"/>
                </a:solidFill>
                <a:latin typeface="Tahoma"/>
                <a:cs typeface="Tahoma"/>
              </a:rPr>
              <a:t>25</a:t>
            </a:r>
            <a:r>
              <a:rPr lang="ru-RU" sz="1300" spc="85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00" dirty="0" err="1">
                <a:solidFill>
                  <a:srgbClr val="375F92"/>
                </a:solidFill>
                <a:latin typeface="Tahoma"/>
                <a:cs typeface="Tahoma"/>
              </a:rPr>
              <a:t>абитуриентов</a:t>
            </a:r>
            <a:r>
              <a:rPr sz="1300" spc="-3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30" dirty="0" err="1">
                <a:solidFill>
                  <a:srgbClr val="375F92"/>
                </a:solidFill>
                <a:latin typeface="Tahoma"/>
                <a:cs typeface="Tahoma"/>
              </a:rPr>
              <a:t>по</a:t>
            </a:r>
            <a:r>
              <a:rPr sz="1300" spc="-80" dirty="0">
                <a:solidFill>
                  <a:srgbClr val="375F92"/>
                </a:solidFill>
                <a:latin typeface="Tahoma"/>
                <a:cs typeface="Tahoma"/>
              </a:rPr>
              <a:t> </a:t>
            </a:r>
            <a:r>
              <a:rPr sz="1300" spc="114" dirty="0" err="1">
                <a:solidFill>
                  <a:srgbClr val="375F92"/>
                </a:solidFill>
                <a:latin typeface="Tahoma"/>
                <a:cs typeface="Tahoma"/>
              </a:rPr>
              <a:t>специальности</a:t>
            </a:r>
            <a:r>
              <a:rPr lang="ru-RU" sz="1300" spc="114" dirty="0">
                <a:solidFill>
                  <a:srgbClr val="375F92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7121CB-7A76-4CC1-9F45-92A6DC7846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b="23955"/>
          <a:stretch/>
        </p:blipFill>
        <p:spPr>
          <a:xfrm>
            <a:off x="1828800" y="2901388"/>
            <a:ext cx="5439177" cy="22149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E330AD4-AB0B-4533-8339-8A1C54E3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4"/>
          <a:stretch/>
        </p:blipFill>
        <p:spPr>
          <a:xfrm>
            <a:off x="2485955" y="676402"/>
            <a:ext cx="4191000" cy="1895348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52400" y="57150"/>
            <a:ext cx="89543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9469" algn="ctr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lang="ru-RU" spc="-45" dirty="0"/>
              <a:t>Обучение </a:t>
            </a:r>
            <a:endParaRPr spc="-45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11FBB41-F179-41F1-A447-0B129E731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55" y="2390843"/>
            <a:ext cx="4571998" cy="25664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B1E0AC2-FC3A-4DA2-AE13-A8C47DC93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" y="2390843"/>
            <a:ext cx="4572000" cy="2566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818" y="117170"/>
            <a:ext cx="89543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9469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lang="ru-RU" spc="-55" dirty="0"/>
              <a:t>Основные дисциплины:</a:t>
            </a:r>
            <a:endParaRPr spc="-45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D7534D0-9916-440F-9DF6-9315C25F3453}"/>
              </a:ext>
            </a:extLst>
          </p:cNvPr>
          <p:cNvSpPr/>
          <p:nvPr/>
        </p:nvSpPr>
        <p:spPr>
          <a:xfrm>
            <a:off x="285750" y="1123950"/>
            <a:ext cx="86868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ПМ.01 Эксплуатация автоматизированных (информационных) систем в защищенном исполнении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Операционные системы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Базы данных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 и системы передачи данных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автоматизированных (информационных) систем в защищенном исполнении</a:t>
            </a:r>
          </a:p>
          <a:p>
            <a:pPr marL="285750" indent="-285750">
              <a:buFont typeface="Symbol" panose="05050102010706020507" pitchFamily="18" charset="2"/>
              <a:buChar char="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компьютерных сетей</a:t>
            </a:r>
          </a:p>
          <a:p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ПМ.02 Защита информации в автоматизированных системах программными и программно-аппаратными средствами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Программные и программно-аппаратные средства защиты информации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Криптографические средства защиты информации</a:t>
            </a:r>
          </a:p>
          <a:p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ПМ.03 Защита информации техническими средствами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Техническая защита информации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Инженерно-технические средства физической защиты объектов информатизации</a:t>
            </a:r>
          </a:p>
          <a:p>
            <a:endParaRPr lang="ru-RU" sz="1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27584" y="4079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0707AD6F-F1D7-40B6-B5CB-0182049A2CC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52400" y="57150"/>
            <a:ext cx="8954363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9469" algn="ctr">
              <a:lnSpc>
                <a:spcPct val="100000"/>
              </a:lnSpc>
              <a:spcBef>
                <a:spcPts val="95"/>
              </a:spcBef>
              <a:tabLst>
                <a:tab pos="2980055" algn="l"/>
              </a:tabLst>
            </a:pPr>
            <a:r>
              <a:rPr lang="ru-RU" spc="-45" dirty="0"/>
              <a:t>Мастерская «Кибербезопасности»</a:t>
            </a:r>
            <a:endParaRPr spc="-45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636B0E-73F9-418C-A18C-E4660C0A2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74731"/>
            <a:ext cx="6065230" cy="34046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781624-04B3-4577-B308-9E9EE20EF3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82" y="2855830"/>
            <a:ext cx="3757511" cy="21092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E824C6C-FB30-4504-8756-89D6CAE08F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2" r="26231" b="10328"/>
          <a:stretch/>
        </p:blipFill>
        <p:spPr>
          <a:xfrm>
            <a:off x="16686" y="2855829"/>
            <a:ext cx="3396902" cy="21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82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6353" y="27177"/>
            <a:ext cx="225933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85" dirty="0"/>
              <a:t>Результат</a:t>
            </a:r>
            <a:endParaRPr sz="320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3844ABF-C6A9-4105-BE0C-99454E4EF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742950"/>
            <a:ext cx="4064000" cy="21336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E7F1C94-E194-4693-8044-67611F5EF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4550"/>
            <a:ext cx="5105400" cy="28658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4" y="4079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Использующиеся оборудование и ПО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81000" y="1577768"/>
            <a:ext cx="7992888" cy="381642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marL="180975" indent="-1793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</a:t>
            </a:r>
            <a:r>
              <a:rPr lang="en-US" altLang="ru-RU" sz="1600" dirty="0">
                <a:solidFill>
                  <a:srgbClr val="000000"/>
                </a:solidFill>
              </a:rPr>
              <a:t>- </a:t>
            </a:r>
            <a:r>
              <a:rPr lang="en-US" altLang="ru-RU" sz="1600" dirty="0" err="1">
                <a:solidFill>
                  <a:srgbClr val="000000"/>
                </a:solidFill>
              </a:rPr>
              <a:t>Infowatch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</a:rPr>
              <a:t>(Traffic Monitor)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- </a:t>
            </a:r>
            <a:r>
              <a:rPr lang="en-US" altLang="ru-RU" sz="1600" dirty="0" err="1">
                <a:solidFill>
                  <a:srgbClr val="000000"/>
                </a:solidFill>
              </a:rPr>
              <a:t>Infotecs</a:t>
            </a:r>
            <a:r>
              <a:rPr lang="en-US" altLang="ru-RU" sz="1600" dirty="0">
                <a:solidFill>
                  <a:srgbClr val="000000"/>
                </a:solidFill>
              </a:rPr>
              <a:t> (</a:t>
            </a:r>
            <a:r>
              <a:rPr lang="en-US" altLang="ru-RU" sz="1600" dirty="0" err="1">
                <a:solidFill>
                  <a:srgbClr val="000000"/>
                </a:solidFill>
              </a:rPr>
              <a:t>VipNet</a:t>
            </a:r>
            <a:r>
              <a:rPr lang="en-US" altLang="ru-RU" sz="1600" dirty="0">
                <a:solidFill>
                  <a:srgbClr val="000000"/>
                </a:solidFill>
              </a:rPr>
              <a:t> </a:t>
            </a:r>
            <a:r>
              <a:rPr lang="ru-RU" altLang="ru-RU" sz="1600" dirty="0">
                <a:solidFill>
                  <a:srgbClr val="000000"/>
                </a:solidFill>
              </a:rPr>
              <a:t>УЦ</a:t>
            </a:r>
            <a:r>
              <a:rPr lang="en-US" altLang="ru-RU" sz="1600" dirty="0">
                <a:solidFill>
                  <a:srgbClr val="000000"/>
                </a:solidFill>
              </a:rPr>
              <a:t>)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	- Код безопасности (Соболь, </a:t>
            </a:r>
            <a:r>
              <a:rPr lang="en-US" altLang="ru-RU" sz="1600" dirty="0">
                <a:solidFill>
                  <a:srgbClr val="000000"/>
                </a:solidFill>
              </a:rPr>
              <a:t>Secret Net</a:t>
            </a:r>
            <a:r>
              <a:rPr lang="ru-RU" altLang="ru-RU" sz="16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   - </a:t>
            </a:r>
            <a:r>
              <a:rPr lang="ru-RU" altLang="ru-RU" sz="1600" dirty="0" err="1">
                <a:solidFill>
                  <a:srgbClr val="000000"/>
                </a:solidFill>
              </a:rPr>
              <a:t>РусБИТех</a:t>
            </a:r>
            <a:r>
              <a:rPr lang="ru-RU" altLang="ru-RU" sz="1600" dirty="0">
                <a:solidFill>
                  <a:srgbClr val="000000"/>
                </a:solidFill>
              </a:rPr>
              <a:t> (</a:t>
            </a:r>
            <a:r>
              <a:rPr lang="en-US" altLang="ru-RU" sz="1600" dirty="0">
                <a:solidFill>
                  <a:srgbClr val="000000"/>
                </a:solidFill>
              </a:rPr>
              <a:t>Astra Linux SE)</a:t>
            </a: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en-US" altLang="ru-RU" sz="1600" dirty="0">
                <a:solidFill>
                  <a:srgbClr val="000000"/>
                </a:solidFill>
              </a:rPr>
              <a:t>   - </a:t>
            </a:r>
            <a:r>
              <a:rPr lang="ru-RU" altLang="ru-RU" sz="1600" dirty="0" err="1">
                <a:solidFill>
                  <a:srgbClr val="000000"/>
                </a:solidFill>
              </a:rPr>
              <a:t>РедСофт</a:t>
            </a:r>
            <a:r>
              <a:rPr lang="ru-RU" altLang="ru-RU" sz="1600" dirty="0">
                <a:solidFill>
                  <a:srgbClr val="000000"/>
                </a:solidFill>
              </a:rPr>
              <a:t> </a:t>
            </a:r>
            <a:r>
              <a:rPr lang="en-US" altLang="ru-RU" sz="1600" dirty="0">
                <a:solidFill>
                  <a:srgbClr val="000000"/>
                </a:solidFill>
              </a:rPr>
              <a:t>(</a:t>
            </a:r>
            <a:r>
              <a:rPr lang="en-US" altLang="ru-RU" sz="1600" dirty="0" err="1">
                <a:solidFill>
                  <a:srgbClr val="000000"/>
                </a:solidFill>
              </a:rPr>
              <a:t>RedOS</a:t>
            </a:r>
            <a:r>
              <a:rPr lang="en-US" altLang="ru-RU" sz="1600" dirty="0">
                <a:solidFill>
                  <a:srgbClr val="000000"/>
                </a:solidFill>
              </a:rPr>
              <a:t>)</a:t>
            </a:r>
            <a:endParaRPr lang="ru-RU" altLang="ru-RU" sz="16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</a:rPr>
              <a:t>   - НПО Эшелон</a:t>
            </a:r>
            <a:endParaRPr lang="en-US" altLang="ru-RU" sz="1600" dirty="0">
              <a:solidFill>
                <a:srgbClr val="0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69" y="1034182"/>
            <a:ext cx="2862842" cy="4802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2" y="1539866"/>
            <a:ext cx="1392162" cy="4161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33082"/>
            <a:ext cx="2120466" cy="5431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84" y="2231982"/>
            <a:ext cx="1745389" cy="5147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2" y="2580305"/>
            <a:ext cx="1196857" cy="598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469" y="2845573"/>
            <a:ext cx="561550" cy="56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3858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27584" y="4079"/>
            <a:ext cx="8640961" cy="627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ru-RU" b="1" dirty="0">
              <a:solidFill>
                <a:schemeClr val="bg1"/>
              </a:solidFill>
              <a:latin typeface="Montserrat" panose="00000500000000000000" pitchFamily="2" charset="-52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Montserrat" panose="00000500000000000000" pitchFamily="2" charset="-52"/>
                <a:ea typeface="+mj-ea"/>
                <a:cs typeface="+mj-cs"/>
              </a:rPr>
              <a:t>Проведение учебной  и производственных практик</a:t>
            </a:r>
            <a:endParaRPr lang="ru-RU" sz="2000" b="1" dirty="0">
              <a:solidFill>
                <a:schemeClr val="bg1"/>
              </a:solidFill>
              <a:latin typeface="Montserrat" panose="00000500000000000000" pitchFamily="2" charset="-52"/>
              <a:ea typeface="+mj-ea"/>
              <a:cs typeface="+mj-cs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990600" y="590550"/>
            <a:ext cx="7992888" cy="434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0" rIns="0" bIns="0"/>
          <a:lstStyle>
            <a:lvl1pPr marL="180975" indent="-179388"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900"/>
              </a:spcAft>
              <a:buClrTx/>
              <a:buFontTx/>
              <a:buNone/>
            </a:pPr>
            <a:endParaRPr lang="ru-RU" altLang="ru-RU" sz="14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r>
              <a:rPr lang="ru-RU" altLang="ru-RU" sz="1400" dirty="0">
                <a:solidFill>
                  <a:srgbClr val="000000"/>
                </a:solidFill>
              </a:rPr>
              <a:t> Проведение учебной  и производственных практик с привлечением партнеров и работодателей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МВД РБ, 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Роскомнадзор, 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Радиочастотный центр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>
                <a:solidFill>
                  <a:srgbClr val="000000"/>
                </a:solidFill>
              </a:rPr>
              <a:t>ПФО,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 Башинформсвязь,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Промсвязь</a:t>
            </a:r>
            <a:r>
              <a:rPr lang="ru-RU" altLang="ru-RU" sz="1400" dirty="0">
                <a:solidFill>
                  <a:srgbClr val="000000"/>
                </a:solidFill>
              </a:rPr>
              <a:t>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 </a:t>
            </a:r>
            <a:r>
              <a:rPr lang="ru-RU" altLang="ru-RU" sz="1400" dirty="0" err="1">
                <a:solidFill>
                  <a:srgbClr val="000000"/>
                </a:solidFill>
              </a:rPr>
              <a:t>Хуавей</a:t>
            </a:r>
            <a:r>
              <a:rPr lang="ru-RU" altLang="ru-RU" sz="1400" dirty="0">
                <a:solidFill>
                  <a:srgbClr val="000000"/>
                </a:solidFill>
              </a:rPr>
              <a:t>, 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Вымпелком,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 err="1">
                <a:solidFill>
                  <a:srgbClr val="000000"/>
                </a:solidFill>
              </a:rPr>
              <a:t>Спецмонтаж</a:t>
            </a:r>
            <a:r>
              <a:rPr lang="ru-RU" altLang="ru-RU" sz="1400" dirty="0">
                <a:solidFill>
                  <a:srgbClr val="000000"/>
                </a:solidFill>
              </a:rPr>
              <a:t> сервис,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АН Синтез,</a:t>
            </a: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ru-RU" altLang="ru-RU" sz="1400" dirty="0">
                <a:solidFill>
                  <a:srgbClr val="000000"/>
                </a:solidFill>
              </a:rPr>
              <a:t>ИЦСБ</a:t>
            </a:r>
            <a:r>
              <a:rPr lang="en-US" altLang="ru-RU" sz="1400" dirty="0">
                <a:solidFill>
                  <a:srgbClr val="000000"/>
                </a:solidFill>
              </a:rPr>
              <a:t> </a:t>
            </a:r>
            <a:endParaRPr lang="ru-RU" altLang="ru-RU" sz="1400" dirty="0">
              <a:solidFill>
                <a:srgbClr val="000000"/>
              </a:solidFill>
            </a:endParaRPr>
          </a:p>
          <a:p>
            <a:pPr marL="287337" indent="-285750" eaLnBrk="1" hangingPunct="1">
              <a:spcAft>
                <a:spcPts val="900"/>
              </a:spcAft>
              <a:buClrTx/>
              <a:buFont typeface="Symbol" panose="05050102010706020507" pitchFamily="18" charset="2"/>
              <a:buChar char="-"/>
            </a:pPr>
            <a:r>
              <a:rPr lang="en-US" altLang="ru-RU" sz="1400" dirty="0" err="1">
                <a:solidFill>
                  <a:srgbClr val="000000"/>
                </a:solidFill>
              </a:rPr>
              <a:t>Infotecs</a:t>
            </a:r>
            <a:endParaRPr lang="en-US" altLang="ru-RU" sz="14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900"/>
              </a:spcAft>
              <a:buClrTx/>
              <a:buFontTx/>
              <a:buNone/>
            </a:pPr>
            <a:endParaRPr lang="ru-RU" altLang="ru-RU" sz="1400" dirty="0">
              <a:solidFill>
                <a:srgbClr val="000000"/>
              </a:solidFill>
            </a:endParaRPr>
          </a:p>
        </p:txBody>
      </p:sp>
      <p:pic>
        <p:nvPicPr>
          <p:cNvPr id="2052" name="Picture 4" descr="InfoTeCS">
            <a:extLst>
              <a:ext uri="{FF2B5EF4-FFF2-40B4-BE49-F238E27FC236}">
                <a16:creationId xmlns:a16="http://schemas.microsoft.com/office/drawing/2014/main" id="{A28542B2-2D82-46AB-A954-2096F90BC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5" b="27190"/>
          <a:stretch/>
        </p:blipFill>
        <p:spPr bwMode="auto">
          <a:xfrm>
            <a:off x="6877647" y="1235091"/>
            <a:ext cx="1997481" cy="69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отивопожарная автоматика,системы безопасности и слаботочные сети">
            <a:extLst>
              <a:ext uri="{FF2B5EF4-FFF2-40B4-BE49-F238E27FC236}">
                <a16:creationId xmlns:a16="http://schemas.microsoft.com/office/drawing/2014/main" id="{26A50E75-5026-4508-95DF-3E36F05F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191" y="3835425"/>
            <a:ext cx="24860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БАШИНФОРМСВЯЗЬ&quot; | Компания «АКТИВНЫЕ АКЦИИ»">
            <a:extLst>
              <a:ext uri="{FF2B5EF4-FFF2-40B4-BE49-F238E27FC236}">
                <a16:creationId xmlns:a16="http://schemas.microsoft.com/office/drawing/2014/main" id="{80252E55-6E32-4EFB-8C10-9DB3A973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894" y="2245761"/>
            <a:ext cx="1544621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ПАО &quot;Промсвязьбанк&quot; - Банки Юга.ру">
            <a:extLst>
              <a:ext uri="{FF2B5EF4-FFF2-40B4-BE49-F238E27FC236}">
                <a16:creationId xmlns:a16="http://schemas.microsoft.com/office/drawing/2014/main" id="{848502BF-6549-4A59-9DF8-37D0142AE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821" y="1828477"/>
            <a:ext cx="2324100" cy="9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ВымпелКом ПАО">
            <a:extLst>
              <a:ext uri="{FF2B5EF4-FFF2-40B4-BE49-F238E27FC236}">
                <a16:creationId xmlns:a16="http://schemas.microsoft.com/office/drawing/2014/main" id="{BE4F393A-3AB8-464F-BAFA-975844D5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233" y="3066530"/>
            <a:ext cx="1690688" cy="67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uawei» — китайская компания, производитель мобильных устройств">
            <a:extLst>
              <a:ext uri="{FF2B5EF4-FFF2-40B4-BE49-F238E27FC236}">
                <a16:creationId xmlns:a16="http://schemas.microsoft.com/office/drawing/2014/main" id="{A83E5CFD-043C-4A9A-8F66-958B2677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962" y="3946739"/>
            <a:ext cx="903817" cy="90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72852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247</Words>
  <Application>Microsoft Office PowerPoint</Application>
  <PresentationFormat>Экран (16:9)</PresentationFormat>
  <Paragraphs>48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Montserrat</vt:lpstr>
      <vt:lpstr>Symbol</vt:lpstr>
      <vt:lpstr>Tahoma</vt:lpstr>
      <vt:lpstr>Verdana</vt:lpstr>
      <vt:lpstr>Office Theme</vt:lpstr>
      <vt:lpstr>Презентация PowerPoint</vt:lpstr>
      <vt:lpstr>УКРТБ</vt:lpstr>
      <vt:lpstr>Обучение </vt:lpstr>
      <vt:lpstr>Основные дисциплины:</vt:lpstr>
      <vt:lpstr>Мастерская «Кибербезопасности»</vt:lpstr>
      <vt:lpstr>Результат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Ибрагимова Э.В</dc:creator>
  <cp:lastModifiedBy>PloVik</cp:lastModifiedBy>
  <cp:revision>9</cp:revision>
  <dcterms:created xsi:type="dcterms:W3CDTF">2022-03-19T05:21:57Z</dcterms:created>
  <dcterms:modified xsi:type="dcterms:W3CDTF">2023-05-03T11:50:17Z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2020-06-09T00:00:00Z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2022-03-19T00:00:00Z</vt:filetime>
  </property>
</Properties>
</file>