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lear Sans" panose="020B0604020202020204" charset="0"/>
      <p:regular r:id="rId10"/>
    </p:embeddedFont>
    <p:embeddedFont>
      <p:font typeface="Clear Sans Medium" panose="020B0604020202020204" charset="0"/>
      <p:regular r:id="rId11"/>
    </p:embeddedFont>
    <p:embeddedFont>
      <p:font typeface="Montserrat" pitchFamily="2" charset="-52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3537" autoAdjust="0"/>
  </p:normalViewPr>
  <p:slideViewPr>
    <p:cSldViewPr>
      <p:cViewPr>
        <p:scale>
          <a:sx n="50" d="100"/>
          <a:sy n="50" d="100"/>
        </p:scale>
        <p:origin x="1824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svg"/><Relationship Id="rId15" Type="http://schemas.openxmlformats.org/officeDocument/2006/relationships/image" Target="../media/image30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32.emf"/><Relationship Id="rId7" Type="http://schemas.openxmlformats.org/officeDocument/2006/relationships/image" Target="../media/image15.sv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34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jp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3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25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3868403" cy="4710729"/>
            <a:chOff x="0" y="0"/>
            <a:chExt cx="19106557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03254" y="1147321"/>
              <a:ext cx="10143923" cy="36112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4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25.02.08 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44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«Эксплуатация беспилотных авиационных систем»</a:t>
              </a:r>
              <a:endParaRPr lang="ru-RU" sz="44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0815" y="8359355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b="1" spc="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595656" y="8502835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591" y="7941381"/>
            <a:ext cx="1180214" cy="2065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2BC520-7D18-4285-BA2B-0DF57AF2D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8898" y="3355126"/>
            <a:ext cx="1593005" cy="3576747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91908175-52A8-478B-97A4-F22C360446D0}"/>
              </a:ext>
            </a:extLst>
          </p:cNvPr>
          <p:cNvSpPr/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442E20-AAAA-45F7-A697-9C27E2251A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3" name="Freeform 35">
            <a:extLst>
              <a:ext uri="{FF2B5EF4-FFF2-40B4-BE49-F238E27FC236}">
                <a16:creationId xmlns:a16="http://schemas.microsoft.com/office/drawing/2014/main" id="{B0BD029B-C506-477D-BC32-0AC8A9F08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8957" y="7284956"/>
            <a:ext cx="1244281" cy="1274551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3634075"/>
            <a:ext cx="8697236" cy="5012847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30654" y="1381812"/>
              <a:ext cx="6336851" cy="3939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ОПЕРАТОР БЕСПИЛОТНЫХ ЛЕТАТЕЛЬНЫХ АППАРАТОВ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– это специалист, профессионально управляющий различными типами беспилотных воздушных судов (дронами), а также осуществляющий их техническое обслуживание и эксплуатацию</a:t>
              </a:r>
              <a:endParaRPr lang="ru-RU" sz="1400" dirty="0">
                <a:latin typeface="Clear Sans Medium" panose="020B0604020202020204" charset="0"/>
                <a:cs typeface="Clear Sans Medium" panose="020B0604020202020204" charset="0"/>
              </a:endParaRP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778579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755378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200354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289350" y="1428236"/>
            <a:ext cx="900670" cy="15816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8345C8-50C5-4D67-AAC6-A743EB4D4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3634075"/>
            <a:ext cx="2570479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6336680"/>
            <a:ext cx="2570479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634075"/>
            <a:ext cx="2570480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23368" y="4475912"/>
            <a:ext cx="2473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Подготовка БПЛА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 полётам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27214" y="4291245"/>
            <a:ext cx="2440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Составление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выполнение полётных заданий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82112" y="6829604"/>
            <a:ext cx="2331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Дистанционное пилотирование БПЛА различных типов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9"/>
            <a:ext cx="2570481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829603"/>
            <a:ext cx="2588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Техническое обслуживание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ремонт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БПЛА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71430630"/>
              </p:ext>
            </p:extLst>
          </p:nvPr>
        </p:nvGraphicFramePr>
        <p:xfrm>
          <a:off x="-299545" y="-168494"/>
          <a:ext cx="18790746" cy="105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899232" imgH="5159487" progId="CorelDraw.Graphic.24">
                  <p:embed/>
                </p:oleObj>
              </mc:Choice>
              <mc:Fallback>
                <p:oleObj name="CorelDRAW" r:id="rId2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99545" y="-168494"/>
                        <a:ext cx="18790746" cy="105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11773"/>
          <a:stretch/>
        </p:blipFill>
        <p:spPr>
          <a:xfrm rot="10800000">
            <a:off x="12496800" y="1249208"/>
            <a:ext cx="5967224" cy="9075891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40000" y="1760489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67600" y="3238500"/>
            <a:ext cx="9791699" cy="1501638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7119" y="152574"/>
              <a:ext cx="6308767" cy="58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Дистанционное пилотирование беспилотных воздушных судов самолетного типа</a:t>
              </a:r>
            </a:p>
          </p:txBody>
        </p: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587D79BC-2AB2-41DC-8840-06D8FFCEA7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67600" y="5344236"/>
            <a:ext cx="9791699" cy="2508841"/>
            <a:chOff x="0" y="-14054"/>
            <a:chExt cx="7325890" cy="1423399"/>
          </a:xfrm>
        </p:grpSpPr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44D83E40-3F1C-48C5-8FF2-17CBCBC8A3D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14054"/>
              <a:ext cx="7325890" cy="1423399"/>
              <a:chOff x="0" y="-23577"/>
              <a:chExt cx="12289910" cy="2387894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57C3B84-9A38-4A0A-A928-1C58C72A8C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357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8BB6C236-8870-499C-B1E7-F092E8C7C8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8331" y="276023"/>
              <a:ext cx="6308767" cy="873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Эксплуатация  и  техническое  обслуживание  функционального  оборудования,  полезной нагрузки  беспилотного  воздушного  судна,  систем  передачи  и  обработки  информации,  иных электронных и цифровых систем, а также систем крепления внешних грузов.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4811" b="32043"/>
          <a:stretch/>
        </p:blipFill>
        <p:spPr>
          <a:xfrm rot="5460000">
            <a:off x="1483708" y="44269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59231" y="1391528"/>
            <a:ext cx="1068471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ОПЕРАТОР БЕСПИЛОТНЫХ ЛЕТАТЕЛЬНЫХ АППАРАТОВ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/>
          <p:nvPr/>
        </p:nvSpPr>
        <p:spPr>
          <a:xfrm rot="13598024">
            <a:off x="3931319" y="8606030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F7E5604-D80A-45F8-9427-0B08714F0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54" name="Прямоугольник 42">
            <a:extLst>
              <a:ext uri="{FF2B5EF4-FFF2-40B4-BE49-F238E27FC236}">
                <a16:creationId xmlns:a16="http://schemas.microsoft.com/office/drawing/2014/main" id="{876F193E-EB9B-4C17-BD53-F884194B87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2673969"/>
            <a:ext cx="6018033" cy="5653246"/>
          </a:xfrm>
          <a:custGeom>
            <a:avLst/>
            <a:gdLst>
              <a:gd name="connsiteX0" fmla="*/ 0 w 9144000"/>
              <a:gd name="connsiteY0" fmla="*/ 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0 w 9144000"/>
              <a:gd name="connsiteY4" fmla="*/ 0 h 4098817"/>
              <a:gd name="connsiteX0" fmla="*/ 1714500 w 9144000"/>
              <a:gd name="connsiteY0" fmla="*/ 1905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1714500 w 9144000"/>
              <a:gd name="connsiteY4" fmla="*/ 19050 h 4098817"/>
              <a:gd name="connsiteX0" fmla="*/ 38100 w 7467600"/>
              <a:gd name="connsiteY0" fmla="*/ 19050 h 4098817"/>
              <a:gd name="connsiteX1" fmla="*/ 7467600 w 7467600"/>
              <a:gd name="connsiteY1" fmla="*/ 0 h 4098817"/>
              <a:gd name="connsiteX2" fmla="*/ 7467600 w 7467600"/>
              <a:gd name="connsiteY2" fmla="*/ 4098817 h 4098817"/>
              <a:gd name="connsiteX3" fmla="*/ 0 w 7467600"/>
              <a:gd name="connsiteY3" fmla="*/ 4098817 h 4098817"/>
              <a:gd name="connsiteX4" fmla="*/ 38100 w 7467600"/>
              <a:gd name="connsiteY4" fmla="*/ 19050 h 409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4098817">
                <a:moveTo>
                  <a:pt x="38100" y="19050"/>
                </a:moveTo>
                <a:lnTo>
                  <a:pt x="7467600" y="0"/>
                </a:lnTo>
                <a:lnTo>
                  <a:pt x="7467600" y="4098817"/>
                </a:lnTo>
                <a:lnTo>
                  <a:pt x="0" y="4098817"/>
                </a:lnTo>
                <a:lnTo>
                  <a:pt x="38100" y="19050"/>
                </a:lnTo>
                <a:close/>
              </a:path>
            </a:pathLst>
          </a:custGeom>
          <a:solidFill>
            <a:srgbClr val="12205A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pic>
        <p:nvPicPr>
          <p:cNvPr id="27" name="Picture 2" descr="Центр подготовки кадров для отрасли БАС">
            <a:extLst>
              <a:ext uri="{FF2B5EF4-FFF2-40B4-BE49-F238E27FC236}">
                <a16:creationId xmlns:a16="http://schemas.microsoft.com/office/drawing/2014/main" id="{268957A1-FC28-452A-9DAD-978D4ADC0A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6"/>
          <a:stretch/>
        </p:blipFill>
        <p:spPr bwMode="auto">
          <a:xfrm>
            <a:off x="764480" y="2959967"/>
            <a:ext cx="5529306" cy="51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862543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b="1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</a:p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b="1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«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ОПЕРАТОР БЕСПИЛОТНЫХ ЛЕТАТЕЛЬНЫХ АППАРАТОВ</a:t>
            </a:r>
            <a:r>
              <a:rPr lang="ru-RU" sz="3600" b="1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5852160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08227" y="3162836"/>
            <a:ext cx="56269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Основы авиационной метеорологии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Основы аэродинамики и динамики полета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Безопасность полетов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Дистанционное пилотирование беспилотных воздушных судов самолетного типа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Дистанционное пилотирование беспилотных воздушных судов вертолетного типа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Дистанционное пилотирование беспилотных воздушных судов смешанного типа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Эксплуатация и техническое обслуживание функционального оборудования, полезной нагрузки беспилотного воздушного судна, систем передачи и обработки информации, иных электронных и цифровых систем, а также систем крепления внешних грузов</a:t>
            </a:r>
          </a:p>
          <a:p>
            <a:pPr marL="428625" indent="-428625" defTabSz="1371600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7F2E2E-75A7-4CC8-9938-8614C4034A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7400" y="3036535"/>
            <a:ext cx="5852160" cy="267429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3FA0FE-128F-4E6F-BA5A-9ED205CB74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0703" y="3404185"/>
            <a:ext cx="4945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Дополнительный ПМ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«Технологии машинного обучения и искусственного интеллекта в платформе цифровой экономики»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3AA6AA-48A9-445C-85EA-13C658308B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7400" y="6469593"/>
            <a:ext cx="5852160" cy="267429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EE0953-4524-493F-878B-8B1BA138D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0873" y="7206574"/>
            <a:ext cx="4945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Рабочая профессия «Оператор электронно-вычислительных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вычислительных машин 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11ED96-6B6F-4E60-A66C-C6FB8E753D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6687800" y="8115300"/>
            <a:ext cx="900670" cy="1581664"/>
          </a:xfrm>
          <a:prstGeom prst="rect">
            <a:avLst/>
          </a:prstGeom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3210EA4B-7749-4A7E-BFDB-E20CF4AA01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08476" y="8742879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4238496288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508486" imgH="7483792" progId="CorelDraw.Graphic.24">
                  <p:embed/>
                </p:oleObj>
              </mc:Choice>
              <mc:Fallback>
                <p:oleObj name="CorelDRAW" r:id="rId2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8454" y="7845998"/>
            <a:ext cx="742401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Профессия оператора БПЛА входит в ТОП-50 наиболее востребованных и перспективных на рынке труда, благодаря активному внедрению дронов в различные отрасли экономики и расширению сфер их применения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36931" y="879779"/>
            <a:ext cx="986557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ОПЕРАТОР БЕСПИЛОТНЫХ ЛЕТАТЕЛЬНЫХ АППАРАТОВ?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9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/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640FBF-E8CB-456B-A396-7985C0276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854" y="7100590"/>
            <a:ext cx="4977557" cy="202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46917" y="3792370"/>
            <a:ext cx="74870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000" i="1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Профессии</a:t>
            </a:r>
            <a:r>
              <a:rPr lang="en-US" sz="2000" i="1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для трудоустройства: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Авиационно-спасательные службы, МЧС, МВД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Научно-исследовательские и природоохранные институты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Картография, геодезия, сельское хозяйство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Центры аэрокосмического мониторинга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Инженерно-технические службы, коммерческие компании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"/>
                <a:ea typeface="+mj-ea"/>
                <a:cs typeface="Clear Sans Medium" panose="020B0604020202020204" charset="0"/>
              </a:rPr>
              <a:t>Транспорт, охрана, патрулирование территорий, инспекция инфраструктуры и пр.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561038"/>
            <a:ext cx="9791699" cy="4028072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75E515-5568-43DB-BD5E-78767613F2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7559" y="2122150"/>
            <a:ext cx="9012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 indent="-101600"/>
            <a:r>
              <a:rPr lang="ru-RU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"Эксплуатация беспилотных авиационных систем«</a:t>
            </a:r>
          </a:p>
          <a:p>
            <a:pPr marL="0" lvl="4" indent="-101600"/>
            <a:r>
              <a:rPr lang="ru-RU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могут работать в различных сферах экономики, где требуется применение </a:t>
            </a:r>
          </a:p>
          <a:p>
            <a:pPr marL="0" lvl="4" indent="-101600"/>
            <a:r>
              <a:rPr lang="ru-RU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и обслуживание современных беспилотных авиационных технологий. </a:t>
            </a:r>
          </a:p>
          <a:p>
            <a:pPr marL="92075" lvl="5" indent="263525"/>
            <a:r>
              <a:rPr lang="ru-RU" sz="18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Основные сферы включают:</a:t>
            </a:r>
            <a:endParaRPr lang="ru-RU" sz="18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693098-3636-4683-B67E-580A69E82F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/>
          <a:srcRect l="900" t="3975" r="873" b="5686"/>
          <a:stretch/>
        </p:blipFill>
        <p:spPr>
          <a:xfrm>
            <a:off x="-152401" y="2655075"/>
            <a:ext cx="6042400" cy="40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058400" y="3659883"/>
            <a:ext cx="82295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896600" y="4533900"/>
            <a:ext cx="10158239" cy="287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ООО «ИРТ»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«НИИ» Солитон»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«БПО Прогресс»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ГУ «МЧС по РБ»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F94536-90CD-44C1-B5CF-42B60E7D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443" y="8921584"/>
            <a:ext cx="4977557" cy="202575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755" y="8267700"/>
            <a:ext cx="7346245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Карьерная карта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6499" y="1866900"/>
            <a:ext cx="734624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B7C6A5-06D0-46F4-BA99-103B7C01C9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4" y="2025955"/>
            <a:ext cx="9011796" cy="63713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348</Words>
  <Application>Microsoft Office PowerPoint</Application>
  <PresentationFormat>Произвольный</PresentationFormat>
  <Paragraphs>57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Wingdings</vt:lpstr>
      <vt:lpstr>Montserrat</vt:lpstr>
      <vt:lpstr>Calibri Light</vt:lpstr>
      <vt:lpstr>Tahoma</vt:lpstr>
      <vt:lpstr>Arial</vt:lpstr>
      <vt:lpstr>Clear Sans</vt:lpstr>
      <vt:lpstr>Clear Sans Medium</vt:lpstr>
      <vt:lpstr>Calibri</vt:lpstr>
      <vt:lpstr>Clear Sans 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Ахметвалеева Радмила Дамировна</cp:lastModifiedBy>
  <cp:revision>65</cp:revision>
  <dcterms:created xsi:type="dcterms:W3CDTF">2006-08-16T00:00:00Z</dcterms:created>
  <dcterms:modified xsi:type="dcterms:W3CDTF">2025-06-10T08:39:27Z</dcterms:modified>
  <dc:identifier>DAGnOMo6tPc</dc:identifier>
</cp:coreProperties>
</file>