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4" r:id="rId5"/>
    <p:sldId id="259" r:id="rId6"/>
    <p:sldId id="274" r:id="rId7"/>
    <p:sldId id="273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lear Sans" panose="020B0604020202020204" charset="0"/>
      <p:regular r:id="rId16"/>
    </p:embeddedFont>
    <p:embeddedFont>
      <p:font typeface="Clear Sans Medium" panose="020B0604020202020204" charset="0"/>
      <p:regular r:id="rId17"/>
    </p:embeddedFont>
    <p:embeddedFont>
      <p:font typeface="Montserrat" panose="00000500000000000000" pitchFamily="2" charset="-52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0" autoAdjust="0"/>
    <p:restoredTop sz="93537" autoAdjust="0"/>
  </p:normalViewPr>
  <p:slideViewPr>
    <p:cSldViewPr>
      <p:cViewPr varScale="1">
        <p:scale>
          <a:sx n="72" d="100"/>
          <a:sy n="72" d="100"/>
        </p:scale>
        <p:origin x="5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D3152-EFF5-4134-923D-70A460CA0591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EAC7-71FB-46A6-A68E-8B1A9166F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0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9EAC7-71FB-46A6-A68E-8B1A9166F5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0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9F8FA-A9D4-45EC-9A6C-269A8E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EE3D9-909A-44F6-BFC2-EE411035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834CB-5854-4E39-BC2B-EBA9F15D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4FEF1-FC8C-42BA-A1D2-5315A683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6F184-F1A1-44BF-B9CC-12DC034E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1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C2A24-1DAC-4309-9BEA-C6D26849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566D4-9872-4947-BB82-E37CFDDD0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D15C2-5036-4A97-B29E-1A4721F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6E6B8-F076-4EF0-8309-412C4025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3B323-FDD4-458C-A034-7B8B1443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1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C275A-B2F2-46DA-B0F7-9015473E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37338-788F-47D1-8243-78CC17DC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D61A-5DB3-47B6-9732-6E94A47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DEDD6-00E3-44E9-8910-33383C64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5264C-FDE9-46C6-A304-10966D44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7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5AB32-8213-43AD-96CF-D1014868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1D98C-DE91-4C41-9ED2-570F0C3EF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9EFEF-3805-4B81-BECA-059CCB331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63770-D63F-4F35-A77C-E0773C42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C3BD5-A4C3-47C8-A00A-AA4095E0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907F0-D3D6-4299-B568-155D7494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5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DA04-DF4F-4DD6-8897-722971EE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E0480-EFB4-49BA-948B-F1580396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82B68C-4181-4E77-B73D-60CB80DB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FD3305-7AB8-4213-8229-F4A442EAB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840CF6-B9C3-46A1-BCC2-56CE4D3AA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6E20FF-3A55-4BF3-AFE7-8ED9B09A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910A38-C70B-4F7D-A64B-CCCDB9CB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AFDCAB-A083-4DE5-A07A-B4D4F39A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8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88D9-F879-4A41-AB84-D910E380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76F312-5952-4D45-97F1-43823242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5A6B1-DB35-435B-8B98-F9F485D7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1EEF19-48D5-469B-86A9-6A8990CE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4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BB5849-4125-44E0-8AA8-EDE3CE08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212BEB-52EC-488E-809D-07081F89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984D3-8E6A-4511-ABFC-E0E52D16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07F0B-CB91-4387-8CD5-DF6F6DD1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63AA8-19B5-4998-B550-9F1425E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8CB24F-5579-454D-B693-7488BA1B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3B473-14B3-4A61-A20C-2B839B0A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EBB7A-8573-4651-973A-153D15F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718BBE-A577-43C7-8647-5A404C4C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DED85-7EA2-423A-8F73-18BC5AC1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E6728F-7C92-4D83-8259-3B8DD1282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2C603-CA1F-4EEF-A65B-7D0DBE47F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B0544E-F492-436D-A606-1131C1E3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B8614-3F7D-4E75-8D3C-1CC40BBB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E616B-00EB-4620-928F-FBAA66C3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4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567CF-5997-46F6-B5EC-4DC16BA4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F5C9B9-7471-4329-86B4-41FA055A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D994A-4748-486A-835C-CC085526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1D638-2117-4433-873D-6B5282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CF823-91F5-4156-940C-0F7443B1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9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D496CA-1517-47F4-B126-DD760516E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B073D9-0EC8-4175-B0A7-87113EE0F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728F4-DE3C-43C2-A4E5-3778EDAF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DC581-EC0E-480F-BF8C-6DAE6B48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80660-496B-48A6-AB1C-72232EEC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5D63B-111A-4C36-82CB-05792483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7A2F0-723F-49CD-9A92-6AB93C4F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C6BA4-C201-43C0-AA1F-A16F35E20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FB665-B226-4F35-9934-72B8523B5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17A77-1ADD-454A-A623-2CAF377B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7.sv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7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emf"/><Relationship Id="rId9" Type="http://schemas.openxmlformats.org/officeDocument/2006/relationships/image" Target="../media/image23.pn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svg"/><Relationship Id="rId12" Type="http://schemas.openxmlformats.org/officeDocument/2006/relationships/image" Target="../media/image17.sv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20.sv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sv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28.emf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33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4E72E0-6E87-4C6D-BA15-59D9FFFEE6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4" y="2788135"/>
            <a:ext cx="14706604" cy="4710729"/>
            <a:chOff x="0" y="0"/>
            <a:chExt cx="19349297" cy="6280972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19106557" cy="6280972"/>
              <a:chOff x="0" y="0"/>
              <a:chExt cx="64966666" cy="21356743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64966664" cy="21356743"/>
              </a:xfrm>
              <a:custGeom>
                <a:avLst/>
                <a:gdLst/>
                <a:ahLst/>
                <a:cxnLst/>
                <a:rect l="l" t="t" r="r" b="b"/>
                <a:pathLst>
                  <a:path w="64966664" h="21356743">
                    <a:moveTo>
                      <a:pt x="0" y="0"/>
                    </a:moveTo>
                    <a:lnTo>
                      <a:pt x="0" y="21356743"/>
                    </a:lnTo>
                    <a:lnTo>
                      <a:pt x="64966664" y="21356743"/>
                    </a:lnTo>
                    <a:lnTo>
                      <a:pt x="64966664" y="0"/>
                    </a:lnTo>
                    <a:lnTo>
                      <a:pt x="0" y="0"/>
                    </a:lnTo>
                    <a:close/>
                    <a:moveTo>
                      <a:pt x="64905706" y="21295782"/>
                    </a:moveTo>
                    <a:lnTo>
                      <a:pt x="59690" y="21295782"/>
                    </a:lnTo>
                    <a:lnTo>
                      <a:pt x="59690" y="59690"/>
                    </a:lnTo>
                    <a:lnTo>
                      <a:pt x="64905706" y="59690"/>
                    </a:lnTo>
                    <a:lnTo>
                      <a:pt x="64905706" y="2129578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56104" y="1834496"/>
              <a:ext cx="12593193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5400" b="1" spc="-13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23.01.09 </a:t>
              </a:r>
            </a:p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5400" b="1" spc="-2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«Помощник машиниста»</a:t>
              </a:r>
              <a:endParaRPr lang="ru-RU" sz="5400" b="1" spc="1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02312" y="-1"/>
            <a:ext cx="2607602" cy="2018960"/>
          </a:xfrm>
          <a:custGeom>
            <a:avLst/>
            <a:gdLst/>
            <a:ahLst/>
            <a:cxnLst/>
            <a:rect l="l" t="t" r="r" b="b"/>
            <a:pathLst>
              <a:path w="2607602" h="2604342">
                <a:moveTo>
                  <a:pt x="0" y="0"/>
                </a:moveTo>
                <a:lnTo>
                  <a:pt x="2607601" y="0"/>
                </a:lnTo>
                <a:lnTo>
                  <a:pt x="2607601" y="2604342"/>
                </a:lnTo>
                <a:lnTo>
                  <a:pt x="0" y="2604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99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4D61F28D-B731-4648-9EE5-02F17DFBC4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11150" y="8469308"/>
            <a:ext cx="863189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defTabSz="1219170">
              <a:spcBef>
                <a:spcPts val="7"/>
              </a:spcBef>
            </a:pPr>
            <a:r>
              <a:rPr lang="ru-RU" sz="2400" b="1" spc="4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С</a:t>
            </a:r>
            <a:r>
              <a:rPr lang="ru-RU" sz="2400" b="1" spc="3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Р</a:t>
            </a:r>
            <a:r>
              <a:rPr lang="ru-RU" sz="2400" b="1" spc="2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ОК</a:t>
            </a:r>
            <a:r>
              <a:rPr lang="ru-RU" sz="2400" b="1" spc="-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2400" b="1" spc="25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ОБУЧ</a:t>
            </a:r>
            <a:r>
              <a:rPr lang="ru-RU" sz="2400" b="1" spc="32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ЕНИЯ: </a:t>
            </a:r>
          </a:p>
          <a:p>
            <a:pPr marL="16933" defTabSz="1219170">
              <a:spcBef>
                <a:spcPts val="7"/>
              </a:spcBef>
            </a:pPr>
            <a:r>
              <a:rPr lang="ru-RU" sz="3200" b="1" spc="-1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2 </a:t>
            </a:r>
            <a:r>
              <a:rPr lang="ru-RU" sz="3200" b="1" spc="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ГОДА</a:t>
            </a:r>
            <a:r>
              <a:rPr lang="ru-RU" sz="3200" b="1" spc="2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-26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10</a:t>
            </a:r>
            <a:r>
              <a:rPr lang="ru-RU" sz="3200" b="1" spc="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2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МЕСЯЦ</a:t>
            </a:r>
            <a:r>
              <a:rPr lang="ru-RU" sz="3200" b="1" spc="18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</a:t>
            </a:r>
            <a:r>
              <a:rPr lang="ru-RU" sz="3200" b="1" spc="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В (НА БАЗЕ 9 КЛАССОВ)</a:t>
            </a:r>
            <a:endParaRPr lang="ru-RU" sz="3200" b="1" dirty="0">
              <a:solidFill>
                <a:prstClr val="black"/>
              </a:solidFill>
              <a:latin typeface="Clear Sans" panose="020B0604020202020204" charset="0"/>
              <a:cs typeface="Clear Sans" panose="020B0604020202020204" charset="0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3AA8150E-BCA6-40CA-AB12-29440F65E9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3610642">
            <a:off x="-4349444" y="1155299"/>
            <a:ext cx="10947911" cy="7143501"/>
          </a:xfrm>
          <a:custGeom>
            <a:avLst/>
            <a:gdLst>
              <a:gd name="connsiteX0" fmla="*/ 0 w 3519362"/>
              <a:gd name="connsiteY0" fmla="*/ 0 h 3290604"/>
              <a:gd name="connsiteX1" fmla="*/ 1389149 w 3519362"/>
              <a:gd name="connsiteY1" fmla="*/ 309610 h 3290604"/>
              <a:gd name="connsiteX2" fmla="*/ 3519362 w 3519362"/>
              <a:gd name="connsiteY2" fmla="*/ 3290604 h 3290604"/>
              <a:gd name="connsiteX3" fmla="*/ 0 w 3519362"/>
              <a:gd name="connsiteY3" fmla="*/ 3290604 h 3290604"/>
              <a:gd name="connsiteX4" fmla="*/ 0 w 3519362"/>
              <a:gd name="connsiteY4" fmla="*/ 0 h 3290604"/>
              <a:gd name="connsiteX0" fmla="*/ 0 w 3742028"/>
              <a:gd name="connsiteY0" fmla="*/ 0 h 3356745"/>
              <a:gd name="connsiteX1" fmla="*/ 1389149 w 3742028"/>
              <a:gd name="connsiteY1" fmla="*/ 309610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  <a:gd name="connsiteX0" fmla="*/ 0 w 3742028"/>
              <a:gd name="connsiteY0" fmla="*/ 0 h 3356745"/>
              <a:gd name="connsiteX1" fmla="*/ 1374304 w 3742028"/>
              <a:gd name="connsiteY1" fmla="*/ 315016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2028" h="3356745">
                <a:moveTo>
                  <a:pt x="0" y="0"/>
                </a:moveTo>
                <a:lnTo>
                  <a:pt x="1374304" y="315016"/>
                </a:lnTo>
                <a:lnTo>
                  <a:pt x="3742028" y="3356745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27261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13C5C2B-958F-4C5D-B82D-291614DFA0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1560" y="818063"/>
            <a:ext cx="8233333" cy="16176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760D7B-45E8-459B-BF09-4FF9B8FE06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6084848" y="4748515"/>
            <a:ext cx="1976823" cy="11582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778A1BF-3705-4391-B8B4-6D3A761121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68928" y="4053064"/>
            <a:ext cx="1450421" cy="2538236"/>
          </a:xfrm>
          <a:prstGeom prst="rect">
            <a:avLst/>
          </a:prstGeom>
        </p:spPr>
      </p:pic>
      <p:sp>
        <p:nvSpPr>
          <p:cNvPr id="25" name="Freeform 35">
            <a:extLst>
              <a:ext uri="{FF2B5EF4-FFF2-40B4-BE49-F238E27FC236}">
                <a16:creationId xmlns:a16="http://schemas.microsoft.com/office/drawing/2014/main" id="{2D809D33-3853-4C97-B039-073BF158F9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314353" y="9410700"/>
            <a:ext cx="1244281" cy="876299"/>
          </a:xfrm>
          <a:custGeom>
            <a:avLst/>
            <a:gdLst/>
            <a:ahLst/>
            <a:cxnLst/>
            <a:rect l="l" t="t" r="r" b="b"/>
            <a:pathLst>
              <a:path w="1244281" h="1274551">
                <a:moveTo>
                  <a:pt x="0" y="0"/>
                </a:moveTo>
                <a:lnTo>
                  <a:pt x="1244280" y="0"/>
                </a:lnTo>
                <a:lnTo>
                  <a:pt x="1244280" y="1274551"/>
                </a:lnTo>
                <a:lnTo>
                  <a:pt x="0" y="12745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" b="-45446"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56DB5F6-BDA0-49ED-99FA-6CA5BA994C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BCAB59-C26E-4868-A971-051876DAFB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67987"/>
          <a:stretch/>
        </p:blipFill>
        <p:spPr>
          <a:xfrm>
            <a:off x="6840345" y="8751289"/>
            <a:ext cx="4812789" cy="1535712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" y="2986857"/>
            <a:ext cx="9002776" cy="5944040"/>
            <a:chOff x="0" y="0"/>
            <a:chExt cx="9860957" cy="6683796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9860957" cy="6683796"/>
              <a:chOff x="0" y="0"/>
              <a:chExt cx="33529511" cy="22726437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33529510" cy="22726438"/>
              </a:xfrm>
              <a:custGeom>
                <a:avLst/>
                <a:gdLst/>
                <a:ahLst/>
                <a:cxnLst/>
                <a:rect l="l" t="t" r="r" b="b"/>
                <a:pathLst>
                  <a:path w="33529510" h="22726438">
                    <a:moveTo>
                      <a:pt x="0" y="0"/>
                    </a:moveTo>
                    <a:lnTo>
                      <a:pt x="0" y="22726438"/>
                    </a:lnTo>
                    <a:lnTo>
                      <a:pt x="33529510" y="22726438"/>
                    </a:lnTo>
                    <a:lnTo>
                      <a:pt x="33529510" y="0"/>
                    </a:lnTo>
                    <a:lnTo>
                      <a:pt x="0" y="0"/>
                    </a:lnTo>
                    <a:close/>
                    <a:moveTo>
                      <a:pt x="33468549" y="22665477"/>
                    </a:moveTo>
                    <a:lnTo>
                      <a:pt x="59690" y="22665477"/>
                    </a:lnTo>
                    <a:lnTo>
                      <a:pt x="59690" y="59690"/>
                    </a:lnTo>
                    <a:lnTo>
                      <a:pt x="33468549" y="59690"/>
                    </a:lnTo>
                    <a:lnTo>
                      <a:pt x="33468549" y="226654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97478" y="607863"/>
              <a:ext cx="7065792" cy="54680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2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	</a:t>
              </a:r>
              <a:r>
                <a:rPr lang="ru-RU" sz="21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Слесарь по ремонту подвижного состава </a:t>
              </a:r>
            </a:p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1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и помощник машиниста электровоза это – квалифицированный специалист в области железнодорожного транспорта, обладающий знаниями, обслуживанию и ремонта подвижного состава обеспечению безопасности работ на специальном оборудовании в ремонтном депо. Владеет умениями по постановке на смотровую канаву и станок обточки колёсных при ТО-4. Специалист способен обеспечивать стабильную работу ремонта в положенные сроки .</a:t>
              </a:r>
            </a:p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1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Помощник машиниста способен обеспечить план перевозок грузов и пассажиров с соблюдения графика движения при безусловном обеспечении движения поездов.</a:t>
              </a:r>
              <a:endParaRPr lang="ru-RU" sz="2100" dirty="0">
                <a:latin typeface="Clear Sans Medium" panose="020B0604020202020204" charset="0"/>
                <a:cs typeface="Clear Sans Medium" panose="020B0604020202020204" charset="0"/>
              </a:endParaRPr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05000" y="1349230"/>
            <a:ext cx="543239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9"/>
              </a:lnSpc>
            </a:pPr>
            <a:r>
              <a:rPr lang="ru-RU" sz="7000" b="1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Кто он?</a:t>
            </a:r>
            <a:endParaRPr lang="en-US" sz="7000" b="1" dirty="0">
              <a:solidFill>
                <a:srgbClr val="FFFFFF"/>
              </a:solidFill>
              <a:latin typeface="Clear Sans Medium" panose="020B0604020202020204" charset="0"/>
              <a:ea typeface="Clear Sans Medium"/>
              <a:cs typeface="Clear Sans Medium" panose="020B0604020202020204" charset="0"/>
              <a:sym typeface="Clear Sans Medium"/>
            </a:endParaRP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39652" y="1326029"/>
            <a:ext cx="830003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44"/>
              </a:lnSpc>
              <a:spcBef>
                <a:spcPct val="0"/>
              </a:spcBef>
            </a:pPr>
            <a:r>
              <a:rPr lang="ru-RU" sz="6995" b="1" u="none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Чем занимается?</a:t>
            </a:r>
            <a:endParaRPr lang="en-US" sz="6995" b="1" u="none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34" name="Freeform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423593"/>
            <a:ext cx="1028700" cy="1076361"/>
          </a:xfrm>
          <a:custGeom>
            <a:avLst/>
            <a:gdLst/>
            <a:ahLst/>
            <a:cxnLst/>
            <a:rect l="l" t="t" r="r" b="b"/>
            <a:pathLst>
              <a:path w="1308645" h="1076361">
                <a:moveTo>
                  <a:pt x="0" y="0"/>
                </a:moveTo>
                <a:lnTo>
                  <a:pt x="1308645" y="0"/>
                </a:lnTo>
                <a:lnTo>
                  <a:pt x="1308645" y="1076361"/>
                </a:lnTo>
                <a:lnTo>
                  <a:pt x="0" y="10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213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6" name="Freeform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44008" y="-1"/>
            <a:ext cx="1217088" cy="698703"/>
          </a:xfrm>
          <a:custGeom>
            <a:avLst/>
            <a:gdLst/>
            <a:ahLst/>
            <a:cxnLst/>
            <a:rect l="l" t="t" r="r" b="b"/>
            <a:pathLst>
              <a:path w="1217088" h="1017790">
                <a:moveTo>
                  <a:pt x="0" y="0"/>
                </a:moveTo>
                <a:lnTo>
                  <a:pt x="1217088" y="0"/>
                </a:lnTo>
                <a:lnTo>
                  <a:pt x="1217088" y="1017790"/>
                </a:lnTo>
                <a:lnTo>
                  <a:pt x="0" y="10177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566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0DFE3077-F50D-4368-ADEE-A150F5B0E3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77000" y="1574197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01</a:t>
            </a: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88B2D55F-F3D5-4BB0-957E-452EAE9BB7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57380" y="4708347"/>
            <a:ext cx="2230619" cy="2671202"/>
          </a:xfrm>
          <a:custGeom>
            <a:avLst/>
            <a:gdLst/>
            <a:ahLst/>
            <a:cxnLst/>
            <a:rect l="l" t="t" r="r" b="b"/>
            <a:pathLst>
              <a:path w="3519362" h="3290604">
                <a:moveTo>
                  <a:pt x="0" y="0"/>
                </a:moveTo>
                <a:lnTo>
                  <a:pt x="3519362" y="0"/>
                </a:lnTo>
                <a:lnTo>
                  <a:pt x="3519362" y="3290604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" r="-28076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C408F0C-8510-4C36-85F4-B7A37BA775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6289350" y="698703"/>
            <a:ext cx="900670" cy="1581664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AF44DDC-B6F6-4CED-8D8E-2AFF34AC9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29520" y="2987420"/>
            <a:ext cx="2946398" cy="285121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7B9F7CA-38D2-4C99-ABE6-D3CE7502B3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29520" y="6202754"/>
            <a:ext cx="2946398" cy="267120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BC0D61-79AE-49BD-8DF0-B877CA9133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70242" y="3005396"/>
            <a:ext cx="2860395" cy="283323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BFD3CBC-E447-4F19-8585-8CD75165E7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29519" y="3860061"/>
            <a:ext cx="29463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Обслуживание механической части электровоза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6A11BE3-DA84-4EFF-A980-61EFA2E71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70241" y="3653265"/>
            <a:ext cx="28409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Подготовка электрических аппаратов электровоза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5DDB769-6036-4F60-8FE4-89917C22D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48947" y="6785187"/>
            <a:ext cx="29463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Своевременная продувка пневматических цепей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09254B0-AF45-4CB7-BDAE-9BE1AD7FF7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02661" y="6202753"/>
            <a:ext cx="2827976" cy="275074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AA62F4-EC63-4AC9-A533-99906EB340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83235" y="6501999"/>
            <a:ext cx="2827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Опробование тормозов 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 поезде 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 локомотиве перед отправлением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Объект 49">
            <a:extLst>
              <a:ext uri="{FF2B5EF4-FFF2-40B4-BE49-F238E27FC236}">
                <a16:creationId xmlns:a16="http://schemas.microsoft.com/office/drawing/2014/main" id="{9AC27F16-1F12-4F8D-90C6-083F0113E0E8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265143056"/>
              </p:ext>
            </p:extLst>
          </p:nvPr>
        </p:nvGraphicFramePr>
        <p:xfrm>
          <a:off x="-300038" y="-168275"/>
          <a:ext cx="18791238" cy="11126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10899232" imgH="5159487" progId="CorelDraw.Graphic.24">
                  <p:embed/>
                </p:oleObj>
              </mc:Choice>
              <mc:Fallback>
                <p:oleObj name="CorelDRAW" r:id="rId3" imgW="10899232" imgH="5159487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00038" y="-168275"/>
                        <a:ext cx="18791238" cy="11126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F0E7E8E-056B-4B7B-A324-8F269BFC55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762" t="11773"/>
          <a:stretch/>
        </p:blipFill>
        <p:spPr>
          <a:xfrm rot="10800000">
            <a:off x="12496800" y="1249207"/>
            <a:ext cx="5967224" cy="9709322"/>
          </a:xfrm>
          <a:prstGeom prst="rect">
            <a:avLst/>
          </a:prstGeom>
        </p:spPr>
      </p:pic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2091" y="-168495"/>
            <a:ext cx="2041606" cy="1417703"/>
          </a:xfrm>
          <a:custGeom>
            <a:avLst/>
            <a:gdLst/>
            <a:ahLst/>
            <a:cxnLst/>
            <a:rect l="l" t="t" r="r" b="b"/>
            <a:pathLst>
              <a:path w="2041606" h="2031398">
                <a:moveTo>
                  <a:pt x="0" y="0"/>
                </a:moveTo>
                <a:lnTo>
                  <a:pt x="2041606" y="0"/>
                </a:lnTo>
                <a:lnTo>
                  <a:pt x="2041606" y="2031398"/>
                </a:lnTo>
                <a:lnTo>
                  <a:pt x="0" y="20313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328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25B604A5-9B73-41B5-A3E6-4B737B47017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29263" y="1792395"/>
            <a:ext cx="9791699" cy="1865908"/>
            <a:chOff x="0" y="-276285"/>
            <a:chExt cx="7325890" cy="1423399"/>
          </a:xfrm>
        </p:grpSpPr>
        <p:grpSp>
          <p:nvGrpSpPr>
            <p:cNvPr id="29" name="Group 3">
              <a:extLst>
                <a:ext uri="{FF2B5EF4-FFF2-40B4-BE49-F238E27FC236}">
                  <a16:creationId xmlns:a16="http://schemas.microsoft.com/office/drawing/2014/main" id="{6A5A5F3C-1AF4-46A7-A383-F2D6BF8771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276285"/>
              <a:ext cx="7325890" cy="1423399"/>
              <a:chOff x="0" y="-463496"/>
              <a:chExt cx="12289910" cy="2387894"/>
            </a:xfrm>
          </p:grpSpPr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6EDD3000-1E00-4F24-9298-D82076EE36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63496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696E6CBD-5DB3-4B86-B946-69EB2268EA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6410" y="12800"/>
              <a:ext cx="6308767" cy="845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/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Ремонт в деповских условиях с применением специальных инструментов и оборудования </a:t>
              </a:r>
            </a:p>
            <a:p>
              <a:pPr marL="92075" lvl="5" indent="263525"/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с соблюдением охраны труда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52DB40-C9D2-450C-AF98-91F45FF5D5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513" y="59484"/>
            <a:ext cx="8731250" cy="85978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6EA5268-CF6A-4657-8D78-6E4F0EC9A6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4811" b="32043"/>
          <a:stretch/>
        </p:blipFill>
        <p:spPr>
          <a:xfrm rot="5460000">
            <a:off x="1480104" y="4972771"/>
            <a:ext cx="4190589" cy="7757346"/>
          </a:xfrm>
          <a:prstGeom prst="rect">
            <a:avLst/>
          </a:prstGeom>
        </p:spPr>
      </p:pic>
      <p:sp>
        <p:nvSpPr>
          <p:cNvPr id="22" name="TextBox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8829" y="7125953"/>
            <a:ext cx="900562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КОМПЕТЕНЦИЯ</a:t>
            </a:r>
            <a:endParaRPr lang="en-US" sz="32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ПОМОЩНИК МАШИНИСТА</a:t>
            </a:r>
          </a:p>
        </p:txBody>
      </p:sp>
      <p:sp>
        <p:nvSpPr>
          <p:cNvPr id="49" name="Freeform 2">
            <a:extLst>
              <a:ext uri="{FF2B5EF4-FFF2-40B4-BE49-F238E27FC236}">
                <a16:creationId xmlns:a16="http://schemas.microsoft.com/office/drawing/2014/main" id="{E4AD8B07-DCC6-4D64-A7C7-4C4BE537F9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3598024">
            <a:off x="3926893" y="9146128"/>
            <a:ext cx="3039233" cy="2859211"/>
          </a:xfrm>
          <a:custGeom>
            <a:avLst/>
            <a:gdLst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42560 w 3575917"/>
              <a:gd name="connsiteY0" fmla="*/ 0 h 3426620"/>
              <a:gd name="connsiteX1" fmla="*/ 3575917 w 3575917"/>
              <a:gd name="connsiteY1" fmla="*/ 14199 h 3426620"/>
              <a:gd name="connsiteX2" fmla="*/ 3575917 w 3575917"/>
              <a:gd name="connsiteY2" fmla="*/ 3426620 h 3426620"/>
              <a:gd name="connsiteX3" fmla="*/ 214683 w 3575917"/>
              <a:gd name="connsiteY3" fmla="*/ 3426620 h 3426620"/>
              <a:gd name="connsiteX4" fmla="*/ 574749 w 3575917"/>
              <a:gd name="connsiteY4" fmla="*/ 2408331 h 3426620"/>
              <a:gd name="connsiteX5" fmla="*/ 2742560 w 3575917"/>
              <a:gd name="connsiteY5" fmla="*/ 0 h 3426620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2127 w 3627275"/>
              <a:gd name="connsiteY0" fmla="*/ 60338 h 3412421"/>
              <a:gd name="connsiteX1" fmla="*/ 3627275 w 3627275"/>
              <a:gd name="connsiteY1" fmla="*/ 0 h 3412421"/>
              <a:gd name="connsiteX2" fmla="*/ 3627275 w 3627275"/>
              <a:gd name="connsiteY2" fmla="*/ 3412421 h 3412421"/>
              <a:gd name="connsiteX3" fmla="*/ 204208 w 3627275"/>
              <a:gd name="connsiteY3" fmla="*/ 3406143 h 3412421"/>
              <a:gd name="connsiteX4" fmla="*/ 615395 w 3627275"/>
              <a:gd name="connsiteY4" fmla="*/ 2394438 h 3412421"/>
              <a:gd name="connsiteX5" fmla="*/ 2812127 w 3627275"/>
              <a:gd name="connsiteY5" fmla="*/ 60338 h 341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7275" h="3412421">
                <a:moveTo>
                  <a:pt x="2812127" y="60338"/>
                </a:moveTo>
                <a:lnTo>
                  <a:pt x="3627275" y="0"/>
                </a:lnTo>
                <a:lnTo>
                  <a:pt x="3627275" y="3412421"/>
                </a:lnTo>
                <a:lnTo>
                  <a:pt x="204208" y="3406143"/>
                </a:lnTo>
                <a:cubicBezTo>
                  <a:pt x="-311700" y="3249386"/>
                  <a:pt x="271807" y="3435098"/>
                  <a:pt x="615395" y="2394438"/>
                </a:cubicBezTo>
                <a:cubicBezTo>
                  <a:pt x="621305" y="2390054"/>
                  <a:pt x="2815076" y="55438"/>
                  <a:pt x="2812127" y="60338"/>
                </a:cubicBez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B7F8F8A-B72F-4A4F-A4A5-7B965B9B19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8186" y="688584"/>
            <a:ext cx="2152233" cy="1261016"/>
          </a:xfrm>
          <a:prstGeom prst="rect">
            <a:avLst/>
          </a:prstGeom>
        </p:spPr>
      </p:pic>
      <p:grpSp>
        <p:nvGrpSpPr>
          <p:cNvPr id="32" name="Group 2">
            <a:extLst>
              <a:ext uri="{FF2B5EF4-FFF2-40B4-BE49-F238E27FC236}">
                <a16:creationId xmlns:a16="http://schemas.microsoft.com/office/drawing/2014/main" id="{BCE141E2-C6BD-4D4E-B1B6-595E6FCE73E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43268" y="5326025"/>
            <a:ext cx="9993862" cy="1191521"/>
            <a:chOff x="-13134" y="-484550"/>
            <a:chExt cx="7477143" cy="1423399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F8CBA916-AAB6-4E15-A910-B50761C192D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3134" y="-484550"/>
              <a:ext cx="7325890" cy="1423399"/>
              <a:chOff x="-22033" y="-812882"/>
              <a:chExt cx="12289910" cy="2387894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AE7CDD9C-6BA2-4046-8A63-65645BE6E3B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22033" y="-812882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" name="TextBox 5">
              <a:extLst>
                <a:ext uri="{FF2B5EF4-FFF2-40B4-BE49-F238E27FC236}">
                  <a16:creationId xmlns:a16="http://schemas.microsoft.com/office/drawing/2014/main" id="{032D1151-7F79-4F02-A821-0344E22FF9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7981" y="-245901"/>
              <a:ext cx="6616028" cy="8824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92075" lvl="5" indent="263525"/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Грамотно эксплуатировать оборудование в пути следования</a:t>
              </a:r>
            </a:p>
          </p:txBody>
        </p:sp>
      </p:grpSp>
      <p:grpSp>
        <p:nvGrpSpPr>
          <p:cNvPr id="40" name="Group 2">
            <a:extLst>
              <a:ext uri="{FF2B5EF4-FFF2-40B4-BE49-F238E27FC236}">
                <a16:creationId xmlns:a16="http://schemas.microsoft.com/office/drawing/2014/main" id="{11591B65-D1CB-4A7A-BDC7-A36ED6003F4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29261" y="6750040"/>
            <a:ext cx="9791699" cy="1307200"/>
            <a:chOff x="-99771" y="-1388964"/>
            <a:chExt cx="7325890" cy="1423399"/>
          </a:xfrm>
        </p:grpSpPr>
        <p:grpSp>
          <p:nvGrpSpPr>
            <p:cNvPr id="41" name="Group 3">
              <a:extLst>
                <a:ext uri="{FF2B5EF4-FFF2-40B4-BE49-F238E27FC236}">
                  <a16:creationId xmlns:a16="http://schemas.microsoft.com/office/drawing/2014/main" id="{544C2242-7F36-46E0-BB4F-ED71AE94525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99771" y="-1388964"/>
              <a:ext cx="7325890" cy="1423399"/>
              <a:chOff x="-167375" y="-2330127"/>
              <a:chExt cx="12289910" cy="2387894"/>
            </a:xfrm>
          </p:grpSpPr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872C37E5-3CA0-495B-BCC0-3EB416AFD68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67375" y="-2330127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B4D11371-0D5C-4D17-95B8-BA9BF9FAC2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2778" y="-1097365"/>
              <a:ext cx="6308767" cy="80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/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Соблюдать график  поездов в грузовом </a:t>
              </a:r>
            </a:p>
            <a:p>
              <a:pPr marL="92075" lvl="5" indent="263525"/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и пассажирском движении</a:t>
              </a:r>
            </a:p>
          </p:txBody>
        </p:sp>
      </p:grpSp>
      <p:grpSp>
        <p:nvGrpSpPr>
          <p:cNvPr id="46" name="Group 2">
            <a:extLst>
              <a:ext uri="{FF2B5EF4-FFF2-40B4-BE49-F238E27FC236}">
                <a16:creationId xmlns:a16="http://schemas.microsoft.com/office/drawing/2014/main" id="{7E51FBBF-9FEF-45EC-90F9-20927969D48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43270" y="3926546"/>
            <a:ext cx="9791699" cy="1191521"/>
            <a:chOff x="0" y="-276285"/>
            <a:chExt cx="7325890" cy="1423399"/>
          </a:xfrm>
        </p:grpSpPr>
        <p:grpSp>
          <p:nvGrpSpPr>
            <p:cNvPr id="51" name="Group 3">
              <a:extLst>
                <a:ext uri="{FF2B5EF4-FFF2-40B4-BE49-F238E27FC236}">
                  <a16:creationId xmlns:a16="http://schemas.microsoft.com/office/drawing/2014/main" id="{96044132-9FC8-4B3E-8FFC-5E34C132CA9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276285"/>
              <a:ext cx="7325890" cy="1423399"/>
              <a:chOff x="0" y="-463496"/>
              <a:chExt cx="12289910" cy="2387894"/>
            </a:xfrm>
          </p:grpSpPr>
          <p:sp>
            <p:nvSpPr>
              <p:cNvPr id="53" name="Freeform 4">
                <a:extLst>
                  <a:ext uri="{FF2B5EF4-FFF2-40B4-BE49-F238E27FC236}">
                    <a16:creationId xmlns:a16="http://schemas.microsoft.com/office/drawing/2014/main" id="{79992274-E715-471B-8F2A-4D7E7BE7C3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63496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" name="TextBox 5">
              <a:extLst>
                <a:ext uri="{FF2B5EF4-FFF2-40B4-BE49-F238E27FC236}">
                  <a16:creationId xmlns:a16="http://schemas.microsoft.com/office/drawing/2014/main" id="{8395BDB1-1B31-494B-95AC-08BFEADFFF6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1057" y="-7553"/>
              <a:ext cx="6308767" cy="882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/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Обслуживание тягового подвижного состава </a:t>
              </a:r>
            </a:p>
            <a:p>
              <a:pPr marL="92075" lvl="5" indent="263525"/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при приёме  и сдаче в депо и пункте оборота</a:t>
              </a:r>
            </a:p>
          </p:txBody>
        </p:sp>
      </p:grpSp>
      <p:grpSp>
        <p:nvGrpSpPr>
          <p:cNvPr id="57" name="Group 2">
            <a:extLst>
              <a:ext uri="{FF2B5EF4-FFF2-40B4-BE49-F238E27FC236}">
                <a16:creationId xmlns:a16="http://schemas.microsoft.com/office/drawing/2014/main" id="{7F033E14-FF0F-4277-8F1F-37FF4BD965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14159" y="8320764"/>
            <a:ext cx="9791699" cy="1242336"/>
            <a:chOff x="-99771" y="-1388964"/>
            <a:chExt cx="7325890" cy="1423399"/>
          </a:xfrm>
        </p:grpSpPr>
        <p:grpSp>
          <p:nvGrpSpPr>
            <p:cNvPr id="58" name="Group 3">
              <a:extLst>
                <a:ext uri="{FF2B5EF4-FFF2-40B4-BE49-F238E27FC236}">
                  <a16:creationId xmlns:a16="http://schemas.microsoft.com/office/drawing/2014/main" id="{2BCC9A69-DAA6-40D3-AC42-E73FAD25063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99771" y="-1388964"/>
              <a:ext cx="7325890" cy="1423399"/>
              <a:chOff x="-167375" y="-2330127"/>
              <a:chExt cx="12289910" cy="2387894"/>
            </a:xfrm>
          </p:grpSpPr>
          <p:sp>
            <p:nvSpPr>
              <p:cNvPr id="60" name="Freeform 4">
                <a:extLst>
                  <a:ext uri="{FF2B5EF4-FFF2-40B4-BE49-F238E27FC236}">
                    <a16:creationId xmlns:a16="http://schemas.microsoft.com/office/drawing/2014/main" id="{666183E9-BB3B-45AF-BA20-C7D6640CC97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67375" y="-2330127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" name="TextBox 5">
              <a:extLst>
                <a:ext uri="{FF2B5EF4-FFF2-40B4-BE49-F238E27FC236}">
                  <a16:creationId xmlns:a16="http://schemas.microsoft.com/office/drawing/2014/main" id="{1BB3933D-CC8B-4762-8337-9C785F34DBA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7861" y="-1072243"/>
              <a:ext cx="6308767" cy="846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Строго соблюдать и выполнять правила технической эксплуатации на железнодорожном транспорте</a:t>
              </a:r>
            </a:p>
          </p:txBody>
        </p:sp>
      </p:grp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05972" y="876112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02</a:t>
            </a:r>
          </a:p>
        </p:txBody>
      </p:sp>
      <p:pic>
        <p:nvPicPr>
          <p:cNvPr id="35" name="Рисунок 34" descr="Почему машинисты поездов на железной дороге долго не живут и нечасто доживают даже до пенсии? ПОД СТУК Дзен">
            <a:extLst>
              <a:ext uri="{FF2B5EF4-FFF2-40B4-BE49-F238E27FC236}">
                <a16:creationId xmlns:a16="http://schemas.microsoft.com/office/drawing/2014/main" id="{FC9340BC-7DDB-405D-A4BE-3F313FE53BC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83637" y="2810102"/>
            <a:ext cx="6892659" cy="400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02C28C-601F-4498-ACD3-F554CCCDBF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7999" cy="10287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A2D48C-84D3-4107-9293-E3A82FD37B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4762" t="11773"/>
          <a:stretch/>
        </p:blipFill>
        <p:spPr>
          <a:xfrm rot="10800000">
            <a:off x="12338488" y="530520"/>
            <a:ext cx="5967224" cy="9709322"/>
          </a:xfrm>
          <a:prstGeom prst="rect">
            <a:avLst/>
          </a:prstGeom>
        </p:spPr>
      </p:pic>
      <p:sp>
        <p:nvSpPr>
          <p:cNvPr id="24" name="TextBox 13">
            <a:extLst>
              <a:ext uri="{FF2B5EF4-FFF2-40B4-BE49-F238E27FC236}">
                <a16:creationId xmlns:a16="http://schemas.microsoft.com/office/drawing/2014/main" id="{A43D029B-6136-4A1D-9CA2-C76FF697DE9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83698" y="2158616"/>
            <a:ext cx="565485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marR="10160" algn="just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2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Основные дисциплины: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423DD1F5-D2B4-427C-BDE7-D4EEEA8D97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06002" y="2182231"/>
            <a:ext cx="624839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marR="10160" algn="just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2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Дополнительное образование: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07F72AF-686C-44B3-9A81-616B0D1B95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91535" y="1199564"/>
            <a:ext cx="1976823" cy="115824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2728A50-E480-4BD1-8335-E94CB881E6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5615" y="504113"/>
            <a:ext cx="1450421" cy="2538236"/>
          </a:xfrm>
          <a:prstGeom prst="rect">
            <a:avLst/>
          </a:prstGeom>
        </p:spPr>
      </p:pic>
      <p:sp>
        <p:nvSpPr>
          <p:cNvPr id="28" name="Freeform 7">
            <a:extLst>
              <a:ext uri="{FF2B5EF4-FFF2-40B4-BE49-F238E27FC236}">
                <a16:creationId xmlns:a16="http://schemas.microsoft.com/office/drawing/2014/main" id="{1D370F5D-AB53-4FEB-AE8B-67DA162F06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294321" y="6830605"/>
            <a:ext cx="2607602" cy="2018960"/>
          </a:xfrm>
          <a:custGeom>
            <a:avLst/>
            <a:gdLst/>
            <a:ahLst/>
            <a:cxnLst/>
            <a:rect l="l" t="t" r="r" b="b"/>
            <a:pathLst>
              <a:path w="2607602" h="2604342">
                <a:moveTo>
                  <a:pt x="0" y="0"/>
                </a:moveTo>
                <a:lnTo>
                  <a:pt x="2607601" y="0"/>
                </a:lnTo>
                <a:lnTo>
                  <a:pt x="2607601" y="2604342"/>
                </a:lnTo>
                <a:lnTo>
                  <a:pt x="0" y="26043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2899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27DEF037-A512-4746-AB2D-3472850F72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1158321"/>
            <a:ext cx="1442472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marR="10160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6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ЧТО ИЗУЧАЕТ </a:t>
            </a: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ПОМОЩНИК МАШИНИСТА</a:t>
            </a:r>
            <a:endParaRPr lang="ru-RU" sz="3600" dirty="0">
              <a:solidFill>
                <a:prstClr val="white"/>
              </a:solidFill>
              <a:latin typeface="Clear Sans Medium" panose="020B0604020202020204" charset="0"/>
              <a:cs typeface="Clear Sans Medium" panose="020B060402020202020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14CA94-BB13-4A99-838A-9B29E8A8A1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3023299"/>
            <a:ext cx="5795769" cy="61205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ru-RU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A1796D3-9C16-420C-9780-9121059C52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9586" y="3571845"/>
            <a:ext cx="53048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Конструкцию электровоза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Правила технической эксплуатации железных дорог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Своевременно повышать квалификацию на занятиях 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Изучение техническо-распорядительных Актов станций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Изучение расписаний поездов в зависимости от рода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Изучение вновь внедрённых устройств и оборудования на электровозах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Изучение тормозного оборудования локомотивов и вагонов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Знать правильность использования органов управления различными режимами работы  электровоза.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655F2E-AD3C-4AB2-84FF-451AC85810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96632" y="3084171"/>
            <a:ext cx="2950967" cy="288150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2EC8E8-29EF-47D0-8D84-AF2D4AE1A0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20062" y="6336679"/>
            <a:ext cx="2927538" cy="267765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EDBA34B-58B0-4C4D-9534-20BC7A26DF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20" y="3084171"/>
            <a:ext cx="3354254" cy="288150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F24576-8AF5-4CA5-A387-7777EE2C74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22675" y="3390900"/>
            <a:ext cx="2946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Рабочая профессия «Электрик тягового подвижного состава»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EFD3815-96B2-4FC9-938C-1AAF705E0A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11035" y="3802440"/>
            <a:ext cx="3354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Рабочая профессия «автоматчик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по опробованию тормозов»</a:t>
            </a:r>
            <a:endParaRPr lang="ru-RU" sz="24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4376D15-E939-4937-AFF4-C97A894115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20062" y="6758955"/>
            <a:ext cx="29275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Рабочая профессия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«Слесарь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 настройке систем СМЕТ»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4AF782D-37D2-42C3-8222-2D40085953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8" y="6336679"/>
            <a:ext cx="3354254" cy="267765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E6785DD-F204-48AE-9535-B0E42654BC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11035" y="7082400"/>
            <a:ext cx="3317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Рабочая профессия «Составитель поездов»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152912A-ED6A-44A7-97EE-A7BE5240F0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17082530" y="8572500"/>
            <a:ext cx="900670" cy="1581664"/>
          </a:xfrm>
          <a:prstGeom prst="rect">
            <a:avLst/>
          </a:prstGeom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4F459D72-B5A0-4A55-A2B1-C99FD68DB7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27006" y="9143886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</a:t>
            </a:r>
            <a:r>
              <a:rPr lang="ru-RU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3</a:t>
            </a:r>
            <a:endParaRPr lang="en-US" sz="3670" b="1" spc="-348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5031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92A2194-7D9E-4108-9230-3BF9C705C853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2278867233"/>
              </p:ext>
            </p:extLst>
          </p:nvPr>
        </p:nvGraphicFramePr>
        <p:xfrm>
          <a:off x="-152400" y="-85725"/>
          <a:ext cx="18643602" cy="1048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3" imgW="10508486" imgH="7483792" progId="CorelDraw.Graphic.24">
                  <p:embed/>
                </p:oleObj>
              </mc:Choice>
              <mc:Fallback>
                <p:oleObj name="CorelDRAW" r:id="rId3" imgW="10508486" imgH="7483792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52400" y="-85725"/>
                        <a:ext cx="18643602" cy="1048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6745D5-1226-4447-B618-FC283EED0A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50411" y="1109438"/>
            <a:ext cx="1111159" cy="19479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A262E79-93D0-4300-81A6-1B9A9ADC7E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46091"/>
          <a:stretch/>
        </p:blipFill>
        <p:spPr>
          <a:xfrm>
            <a:off x="10693617" y="8824913"/>
            <a:ext cx="2933700" cy="15763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F8C9BD-6F82-41DA-AB27-A7B5CF2F32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586" y="-1021320"/>
            <a:ext cx="8731250" cy="8597806"/>
          </a:xfrm>
          <a:prstGeom prst="rect">
            <a:avLst/>
          </a:prstGeom>
        </p:spPr>
      </p:pic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67003" y="7259241"/>
            <a:ext cx="575471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Выпускники специальности «Машинист электровоза» могут работать в различных организациях железнодорожного транспорта, как в ремонтных так и в Эксплуатации тягового подвижного состава. 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669914" y="1801287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</a:t>
            </a:r>
            <a:r>
              <a:rPr lang="ru-RU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4</a:t>
            </a:r>
            <a:endParaRPr lang="en-US" sz="3670" b="1" spc="-348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07D3D1E4-C65E-4262-B679-7D1E371020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20184" y="1104125"/>
            <a:ext cx="986557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4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ГДЕ НУЖЕН ПОМОЩНИК МАШИНИСТА?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CED863A-3B5D-4D21-969F-3F911A54D8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218332" y="-85726"/>
            <a:ext cx="1791567" cy="805709"/>
          </a:xfrm>
          <a:custGeom>
            <a:avLst/>
            <a:gdLst/>
            <a:ahLst/>
            <a:cxnLst/>
            <a:rect l="l" t="t" r="r" b="b"/>
            <a:pathLst>
              <a:path w="1791567" h="1498198">
                <a:moveTo>
                  <a:pt x="1791567" y="0"/>
                </a:moveTo>
                <a:lnTo>
                  <a:pt x="0" y="0"/>
                </a:lnTo>
                <a:lnTo>
                  <a:pt x="0" y="1498198"/>
                </a:lnTo>
                <a:lnTo>
                  <a:pt x="1791567" y="1498198"/>
                </a:lnTo>
                <a:lnTo>
                  <a:pt x="1791567" y="0"/>
                </a:lnTo>
                <a:close/>
              </a:path>
            </a:pathLst>
          </a:custGeom>
          <a:blipFill>
            <a:blip r:embed="rId10"/>
            <a:stretch>
              <a:fillRect t="-8594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004C10C7-A5C7-467A-83BA-1787D4D76A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630989">
            <a:off x="11586557" y="7518211"/>
            <a:ext cx="2001258" cy="3338800"/>
          </a:xfrm>
          <a:custGeom>
            <a:avLst/>
            <a:gdLst>
              <a:gd name="connsiteX0" fmla="*/ 0 w 3791521"/>
              <a:gd name="connsiteY0" fmla="*/ 0 h 6352457"/>
              <a:gd name="connsiteX1" fmla="*/ 3791522 w 3791521"/>
              <a:gd name="connsiteY1" fmla="*/ 0 h 6352457"/>
              <a:gd name="connsiteX2" fmla="*/ 3791522 w 3791521"/>
              <a:gd name="connsiteY2" fmla="*/ 6266980 h 6352457"/>
              <a:gd name="connsiteX3" fmla="*/ 929432 w 3791521"/>
              <a:gd name="connsiteY3" fmla="*/ 6349165 h 6352457"/>
              <a:gd name="connsiteX4" fmla="*/ 0 w 3791521"/>
              <a:gd name="connsiteY4" fmla="*/ 6266980 h 6352457"/>
              <a:gd name="connsiteX5" fmla="*/ 0 w 3791521"/>
              <a:gd name="connsiteY5" fmla="*/ 0 h 6352457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0 w 3791523"/>
              <a:gd name="connsiteY4" fmla="*/ 6266980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68141 w 3791521"/>
              <a:gd name="connsiteY4" fmla="*/ 4309740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421793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86617 w 3791521"/>
              <a:gd name="connsiteY4" fmla="*/ 4396348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525558 h 6325588"/>
              <a:gd name="connsiteX5" fmla="*/ 0 w 3791523"/>
              <a:gd name="connsiteY5" fmla="*/ 0 h 632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1523" h="6325588">
                <a:moveTo>
                  <a:pt x="0" y="0"/>
                </a:moveTo>
                <a:lnTo>
                  <a:pt x="3791522" y="0"/>
                </a:lnTo>
                <a:lnTo>
                  <a:pt x="3791522" y="6266980"/>
                </a:lnTo>
                <a:cubicBezTo>
                  <a:pt x="3140306" y="6241322"/>
                  <a:pt x="2316648" y="6347205"/>
                  <a:pt x="1665432" y="6321547"/>
                </a:cubicBezTo>
                <a:lnTo>
                  <a:pt x="86618" y="45255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6FC8D3-EA71-4807-ACBB-84B03606A9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35887" y="2944202"/>
            <a:ext cx="81881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Вертикальный рост: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Старший нарядчик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Машинист - инструктор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Технолог тягового подвижного состава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Инженер – технолог  </a:t>
            </a: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тягового подвижного состава</a:t>
            </a:r>
            <a:endParaRPr lang="ru-RU" sz="24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Дежурный по депо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Диспетчер по ремонту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Мастер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Бригадир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Начальник депо. 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4E65C8-E70C-4A35-9489-697805CE80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4800" y="3277584"/>
            <a:ext cx="9791699" cy="4380516"/>
          </a:xfrm>
          <a:prstGeom prst="rect">
            <a:avLst/>
          </a:prstGeom>
          <a:noFill/>
          <a:ln>
            <a:solidFill>
              <a:srgbClr val="C7D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Picture background">
            <a:extLst>
              <a:ext uri="{FF2B5EF4-FFF2-40B4-BE49-F238E27FC236}">
                <a16:creationId xmlns:a16="http://schemas.microsoft.com/office/drawing/2014/main" id="{5A2C156F-C272-4467-A496-7644FB5918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52400" y="2625698"/>
            <a:ext cx="6705600" cy="404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E655C3-E34E-45AE-A60E-820FA20F0F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94691" y="1976566"/>
            <a:ext cx="866327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lvl="5" indent="263525"/>
            <a:r>
              <a:rPr lang="ru-RU" sz="1800" i="1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Выпускники специальности «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Слесарь по ремонту подвижного состава </a:t>
            </a:r>
          </a:p>
          <a:p>
            <a:pPr marL="0" lvl="3" indent="-558800"/>
            <a:r>
              <a:rPr lang="ru-RU" sz="2000" dirty="0">
                <a:solidFill>
                  <a:schemeClr val="bg1"/>
                </a:solidFill>
              </a:rPr>
              <a:t>и помощник машиниста электровоза»</a:t>
            </a:r>
            <a:r>
              <a:rPr lang="ru-RU" i="1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 могут работать в различных депо </a:t>
            </a:r>
          </a:p>
          <a:p>
            <a:pPr marL="0" lvl="3" indent="-558800"/>
            <a:r>
              <a:rPr lang="ru-RU" i="1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как ремонтных так и Эксплуатационных. Основные сферы включают:</a:t>
            </a:r>
            <a:endParaRPr lang="ru-RU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334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88E9C2F-CABD-4AD9-8E14-44BD3ACCF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CF5A200-7271-4F74-8A10-D6342CC58C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82" t="6126" r="50424" b="-4066"/>
          <a:stretch/>
        </p:blipFill>
        <p:spPr>
          <a:xfrm rot="10800000">
            <a:off x="-1" y="-686388"/>
            <a:ext cx="4977000" cy="10973388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4495800" y="3659883"/>
            <a:ext cx="13792199" cy="4737401"/>
            <a:chOff x="0" y="0"/>
            <a:chExt cx="43459784" cy="2833107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459784" cy="28331077"/>
            </a:xfrm>
            <a:custGeom>
              <a:avLst/>
              <a:gdLst/>
              <a:ahLst/>
              <a:cxnLst/>
              <a:rect l="l" t="t" r="r" b="b"/>
              <a:pathLst>
                <a:path w="43459784" h="28331077">
                  <a:moveTo>
                    <a:pt x="0" y="0"/>
                  </a:moveTo>
                  <a:lnTo>
                    <a:pt x="0" y="28331077"/>
                  </a:lnTo>
                  <a:lnTo>
                    <a:pt x="43459784" y="28331077"/>
                  </a:lnTo>
                  <a:lnTo>
                    <a:pt x="43459784" y="0"/>
                  </a:lnTo>
                  <a:lnTo>
                    <a:pt x="0" y="0"/>
                  </a:lnTo>
                  <a:close/>
                  <a:moveTo>
                    <a:pt x="43398824" y="28270116"/>
                  </a:moveTo>
                  <a:lnTo>
                    <a:pt x="59690" y="28270116"/>
                  </a:lnTo>
                  <a:lnTo>
                    <a:pt x="59690" y="59690"/>
                  </a:lnTo>
                  <a:lnTo>
                    <a:pt x="43398824" y="59690"/>
                  </a:lnTo>
                  <a:lnTo>
                    <a:pt x="43398824" y="28270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23732" y="4492643"/>
            <a:ext cx="12017533" cy="2871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Эксплуатационное депо Уфа ЭТЧ-18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СТМ Сервис 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Ремонтное депо Дёма ТЧ-18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ЭТЧ-20 Депо Стерлитамак</a:t>
            </a:r>
            <a:endParaRPr lang="en-US" sz="32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  <a:sym typeface="Clear Sans"/>
            </a:endParaRP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69779" y="0"/>
            <a:ext cx="4571780" cy="1733037"/>
          </a:xfrm>
          <a:custGeom>
            <a:avLst/>
            <a:gdLst/>
            <a:ahLst/>
            <a:cxnLst/>
            <a:rect l="l" t="t" r="r" b="b"/>
            <a:pathLst>
              <a:path w="6521313" h="6097428">
                <a:moveTo>
                  <a:pt x="0" y="0"/>
                </a:moveTo>
                <a:lnTo>
                  <a:pt x="6521313" y="0"/>
                </a:lnTo>
                <a:lnTo>
                  <a:pt x="6521313" y="6097428"/>
                </a:lnTo>
                <a:lnTo>
                  <a:pt x="0" y="60974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5807" b="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48256" y="9464105"/>
            <a:ext cx="1647988" cy="835896"/>
          </a:xfrm>
          <a:custGeom>
            <a:avLst/>
            <a:gdLst/>
            <a:ahLst/>
            <a:cxnLst/>
            <a:rect l="l" t="t" r="r" b="b"/>
            <a:pathLst>
              <a:path w="2378787" h="1989261">
                <a:moveTo>
                  <a:pt x="0" y="0"/>
                </a:moveTo>
                <a:lnTo>
                  <a:pt x="2378787" y="0"/>
                </a:lnTo>
                <a:lnTo>
                  <a:pt x="2378787" y="1989261"/>
                </a:lnTo>
                <a:lnTo>
                  <a:pt x="0" y="1989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4868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1D4A837-4BEA-4C53-94C9-061BED61D8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3799" y="7777887"/>
            <a:ext cx="1118945" cy="1964977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66872741-ED91-40F7-9DDF-69A602F8D4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95800" y="2347436"/>
            <a:ext cx="1296694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Производственная практика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382</Words>
  <Application>Microsoft Office PowerPoint</Application>
  <PresentationFormat>Произвольный</PresentationFormat>
  <Paragraphs>68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Calibri</vt:lpstr>
      <vt:lpstr>Montserrat</vt:lpstr>
      <vt:lpstr>Tahoma</vt:lpstr>
      <vt:lpstr>Wingdings</vt:lpstr>
      <vt:lpstr>Arial</vt:lpstr>
      <vt:lpstr>Clear Sans</vt:lpstr>
      <vt:lpstr>Clear Sans Medium</vt:lpstr>
      <vt:lpstr>Calibri Light</vt:lpstr>
      <vt:lpstr>Office Theme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Черно-Белый Современный 3D Фильм Виртуальный Викторина Квиз Презентации</dc:title>
  <dc:creator>Тамербакова Регина Робертовна</dc:creator>
  <cp:lastModifiedBy>Тамербакова Регина Робертовна</cp:lastModifiedBy>
  <cp:revision>86</cp:revision>
  <dcterms:created xsi:type="dcterms:W3CDTF">2006-08-16T00:00:00Z</dcterms:created>
  <dcterms:modified xsi:type="dcterms:W3CDTF">2025-06-10T08:54:12Z</dcterms:modified>
  <dc:identifier>DAGnOMo6tPc</dc:identifier>
</cp:coreProperties>
</file>