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62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E401711-02DC-4F5A-B0A4-D7A4CFB82638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C10A69-C0BC-4A5A-8FE4-5D0B5D0F11EE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D653B61-F054-442D-881D-6A81C2774BFE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EA528B-AADB-4276-9F0D-B13FCF86F309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1824E7-1432-4F89-B9E6-59843C6C91FE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AD9C-D29C-4D1E-A739-CC3C95B41085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7D569-B68F-EC57-175C-170000211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000" dirty="0" smtClean="0">
                <a:solidFill>
                  <a:schemeClr val="accent1">
                    <a:lumMod val="75000"/>
                  </a:schemeClr>
                </a:solidFill>
              </a:rPr>
              <a:t>Эксплуатация беспилотных авиационных систем</a:t>
            </a:r>
            <a:endParaRPr lang="ru-RU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5B909F-3E8A-741E-A657-AFBBF76BE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Уфимский колледж радиоэлектроники, телекоммуникаций 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7874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11A29-163C-214C-AAD1-C280C7AE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905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Условия приема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8DB041-295D-81C9-BADD-DC7BB32C21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8065" y="999065"/>
            <a:ext cx="10778067" cy="563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0" dirty="0" smtClean="0">
                <a:effectLst/>
              </a:rPr>
              <a:t>В 2023 </a:t>
            </a:r>
            <a:r>
              <a:rPr lang="ru-RU" sz="2000" i="0" dirty="0">
                <a:effectLst/>
              </a:rPr>
              <a:t>году в Уфимском колледже радиоэлектроники, </a:t>
            </a:r>
            <a:r>
              <a:rPr lang="ru-RU" sz="2000" i="0" dirty="0" smtClean="0">
                <a:effectLst/>
              </a:rPr>
              <a:t>телекоммуникации </a:t>
            </a:r>
            <a:r>
              <a:rPr lang="ru-RU" sz="2000" i="0" dirty="0">
                <a:effectLst/>
              </a:rPr>
              <a:t>и безопасности открывается новая специальность </a:t>
            </a:r>
            <a:r>
              <a:rPr lang="ru-RU" sz="2000" b="1" i="0" dirty="0" smtClean="0">
                <a:effectLst/>
              </a:rPr>
              <a:t>25.02.08 Эксплуатация беспилотных авиационных систем.</a:t>
            </a:r>
            <a:endParaRPr lang="ru-RU" sz="2000" b="1" i="0" dirty="0">
              <a:effectLst/>
            </a:endParaRPr>
          </a:p>
          <a:p>
            <a:pPr algn="just"/>
            <a:r>
              <a:rPr lang="ru-RU" sz="2000" b="0" i="0" dirty="0">
                <a:effectLst/>
              </a:rPr>
              <a:t>Срок обучения: </a:t>
            </a:r>
            <a:r>
              <a:rPr lang="ru-RU" sz="2000" b="1" i="0" dirty="0">
                <a:effectLst/>
              </a:rPr>
              <a:t>3 года 10 месяцев.</a:t>
            </a:r>
          </a:p>
          <a:p>
            <a:pPr algn="just"/>
            <a:r>
              <a:rPr lang="ru-RU" sz="2000" b="0" i="0" dirty="0">
                <a:effectLst/>
              </a:rPr>
              <a:t>Приглашаем </a:t>
            </a:r>
            <a:r>
              <a:rPr lang="ru-RU" sz="2000" b="1" i="0" dirty="0">
                <a:effectLst/>
              </a:rPr>
              <a:t>выпускников</a:t>
            </a:r>
            <a:r>
              <a:rPr lang="ru-RU" sz="2000" b="0" i="0" dirty="0">
                <a:effectLst/>
              </a:rPr>
              <a:t> </a:t>
            </a:r>
            <a:r>
              <a:rPr lang="ru-RU" sz="2000" b="1" i="0" dirty="0">
                <a:effectLst/>
              </a:rPr>
              <a:t>9 </a:t>
            </a:r>
            <a:r>
              <a:rPr lang="ru-RU" sz="2000" b="1" i="0" dirty="0" smtClean="0">
                <a:effectLst/>
              </a:rPr>
              <a:t>классов</a:t>
            </a:r>
            <a:r>
              <a:rPr lang="ru-RU" sz="2000" b="0" i="0" dirty="0" smtClean="0">
                <a:effectLst/>
              </a:rPr>
              <a:t>, </a:t>
            </a:r>
            <a:r>
              <a:rPr lang="ru-RU" sz="2000" b="0" i="0" dirty="0">
                <a:effectLst/>
              </a:rPr>
              <a:t>желающих стать </a:t>
            </a:r>
            <a:r>
              <a:rPr lang="ru-RU" sz="2000" b="0" i="0" dirty="0" smtClean="0">
                <a:effectLst/>
              </a:rPr>
              <a:t>операторами беспилотных летательных аппаратов.</a:t>
            </a:r>
            <a:endParaRPr lang="ru-RU" sz="2000" b="0" i="0" dirty="0">
              <a:effectLst/>
            </a:endParaRPr>
          </a:p>
          <a:p>
            <a:r>
              <a:rPr lang="ru-RU" sz="2000" dirty="0" smtClean="0"/>
              <a:t>Преимущества </a:t>
            </a:r>
            <a:r>
              <a:rPr lang="ru-RU" sz="2000" dirty="0" smtClean="0"/>
              <a:t>специальности: это </a:t>
            </a:r>
            <a:r>
              <a:rPr lang="ru-RU" sz="2000" dirty="0" smtClean="0"/>
              <a:t>перспективная специальность, спрос на операторов беспилотных аппаратов со временем будет расти. Уровень зарплат довольно высокий </a:t>
            </a:r>
            <a:endParaRPr lang="ru-RU" sz="2000" dirty="0" smtClean="0"/>
          </a:p>
          <a:p>
            <a:r>
              <a:rPr lang="ru-RU" sz="2000" dirty="0" smtClean="0"/>
              <a:t>Профессиональные знания и </a:t>
            </a:r>
            <a:r>
              <a:rPr lang="ru-RU" sz="2000" dirty="0" smtClean="0"/>
              <a:t>навыки:</a:t>
            </a: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- дистанционное </a:t>
            </a:r>
            <a:r>
              <a:rPr lang="ru-RU" sz="2000" dirty="0" smtClean="0"/>
              <a:t>пилотирование воздушных судов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- обработка </a:t>
            </a:r>
            <a:r>
              <a:rPr lang="ru-RU" sz="2000" dirty="0" smtClean="0"/>
              <a:t>полученной информации и система ее передачи;</a:t>
            </a:r>
          </a:p>
          <a:p>
            <a:pPr lvl="0">
              <a:buNone/>
            </a:pPr>
            <a:r>
              <a:rPr lang="ru-RU" sz="2000" dirty="0" smtClean="0"/>
              <a:t>- крепление </a:t>
            </a:r>
            <a:r>
              <a:rPr lang="ru-RU" sz="2000" dirty="0" smtClean="0"/>
              <a:t>внешних грузов к беспилотному летательному аппарату;</a:t>
            </a:r>
          </a:p>
          <a:p>
            <a:pPr lvl="0">
              <a:buNone/>
            </a:pPr>
            <a:r>
              <a:rPr lang="ru-RU" sz="2000" dirty="0" smtClean="0"/>
              <a:t>-применение </a:t>
            </a:r>
            <a:r>
              <a:rPr lang="ru-RU" sz="2000" dirty="0" smtClean="0"/>
              <a:t>знаний, полученных с помощью аэронавигации.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0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20506" y="2663167"/>
            <a:ext cx="9871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ahoma" pitchFamily="34" charset="0"/>
              </a:rPr>
              <a:t>Специальность 25.02.08 Эксплуатация беспилотных авиационных систем входит в число наиболее востребованных и перспективных профессий и специальностей СПО в соответствии с мировыми стандартами и передовыми технологиями (ТОП-50).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9933" y="3883504"/>
            <a:ext cx="9406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 smtClean="0"/>
              <a:t>молодая, энергично развивающаяся специальность на рынке труда России. Уже сегодня операторы БПЛА востребованы в вооруженных силах РФ, аграрном секторе, коммунальном хозяйстве, геодезии и картографии, нефтегазовой промышленности и энергетике, в сфере развлечений и киноиндустрии.</a:t>
            </a:r>
            <a:endParaRPr lang="ru-RU" sz="2000" dirty="0"/>
          </a:p>
        </p:txBody>
      </p:sp>
      <p:pic>
        <p:nvPicPr>
          <p:cNvPr id="18434" name="Picture 2" descr="C:\Users\Ильнур\Desktop\С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733" y="0"/>
            <a:ext cx="4902201" cy="264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23816A-4580-D1C8-1CF0-8EFEC176B42E}"/>
              </a:ext>
            </a:extLst>
          </p:cNvPr>
          <p:cNvSpPr txBox="1"/>
          <p:nvPr/>
        </p:nvSpPr>
        <p:spPr>
          <a:xfrm>
            <a:off x="275864" y="137914"/>
            <a:ext cx="72086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Оператор (пилот) беспилотного летательного аппарата (БПЛА)</a:t>
            </a:r>
            <a:r>
              <a:rPr lang="ru-RU" dirty="0" smtClean="0"/>
              <a:t> — специалист по управлению БПЛА. Он занимается подготовкой беспилотного летательного аппарата к полетам, созданием полетных заданий, настройкой техники, закрепляемой на БПЛА, фототехники, проведением полетов, оформлением необходимой сопутствующей документации, а также техническим обслуживанием и мелким ремонтом БПЛА.</a:t>
            </a:r>
            <a:endParaRPr lang="ru-RU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F641A0-E4B2-FD88-9428-C3C0BE90A54A}"/>
              </a:ext>
            </a:extLst>
          </p:cNvPr>
          <p:cNvSpPr txBox="1"/>
          <p:nvPr/>
        </p:nvSpPr>
        <p:spPr>
          <a:xfrm>
            <a:off x="4343400" y="2877762"/>
            <a:ext cx="74125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Proxima Nova"/>
              </a:rPr>
              <a:t>    </a:t>
            </a:r>
            <a:r>
              <a:rPr lang="ru-RU" dirty="0" smtClean="0"/>
              <a:t>Оператор </a:t>
            </a:r>
            <a:r>
              <a:rPr lang="ru-RU" dirty="0" smtClean="0"/>
              <a:t>беспилотных летательных аппаратов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ru-RU" b="0" i="0" dirty="0">
                <a:solidFill>
                  <a:srgbClr val="212529"/>
                </a:solidFill>
                <a:effectLst/>
                <a:latin typeface="+mj-lt"/>
              </a:rPr>
              <a:t>должен обладать профессиональными компетенциями, соответствующими основным видам профессиональной деятельности: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+mj-lt"/>
              </a:rPr>
              <a:t>   </a:t>
            </a:r>
            <a:r>
              <a:rPr lang="ru-RU" dirty="0" smtClean="0">
                <a:solidFill>
                  <a:srgbClr val="212529"/>
                </a:solidFill>
                <a:latin typeface="+mj-lt"/>
              </a:rPr>
              <a:t>   </a:t>
            </a:r>
            <a:r>
              <a:rPr lang="ru-RU" dirty="0">
                <a:solidFill>
                  <a:srgbClr val="212529"/>
                </a:solidFill>
                <a:latin typeface="+mj-lt"/>
              </a:rPr>
              <a:t>- </a:t>
            </a:r>
            <a:r>
              <a:rPr lang="ru-RU" dirty="0" smtClean="0">
                <a:solidFill>
                  <a:srgbClr val="212529"/>
                </a:solidFill>
                <a:latin typeface="+mj-lt"/>
              </a:rPr>
              <a:t>д</a:t>
            </a:r>
            <a:r>
              <a:rPr lang="ru-RU" dirty="0" smtClean="0"/>
              <a:t>истанционное </a:t>
            </a:r>
            <a:r>
              <a:rPr lang="ru-RU" dirty="0" smtClean="0"/>
              <a:t>пилотирование беспилотных воздушных судов самолетного типа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+mj-lt"/>
              </a:rPr>
              <a:t>;</a:t>
            </a:r>
            <a:endParaRPr lang="ru-RU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+mj-lt"/>
              </a:rPr>
              <a:t>   - </a:t>
            </a:r>
            <a:r>
              <a:rPr lang="ru-RU" dirty="0" smtClean="0"/>
              <a:t>дистанционное </a:t>
            </a:r>
            <a:r>
              <a:rPr lang="ru-RU" dirty="0" smtClean="0"/>
              <a:t>пилотирование беспилотных воздушных судов вертолетного типа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+mj-lt"/>
              </a:rPr>
              <a:t>;</a:t>
            </a:r>
            <a:endParaRPr lang="ru-RU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+mj-lt"/>
              </a:rPr>
              <a:t>   - </a:t>
            </a:r>
            <a:r>
              <a:rPr lang="ru-RU" dirty="0" smtClean="0">
                <a:solidFill>
                  <a:srgbClr val="212529"/>
                </a:solidFill>
                <a:latin typeface="+mj-lt"/>
              </a:rPr>
              <a:t>э</a:t>
            </a:r>
            <a:r>
              <a:rPr lang="ru-RU" dirty="0" smtClean="0">
                <a:latin typeface="+mj-lt"/>
              </a:rPr>
              <a:t>ксплуатация </a:t>
            </a:r>
            <a:r>
              <a:rPr lang="ru-RU" dirty="0" smtClean="0">
                <a:latin typeface="+mj-lt"/>
              </a:rPr>
              <a:t>и обслуживание функционального оборудования полезной нагрузки беспилотного воздушного судна, систем передачи и обработки информации, а также систем крепления внешних грузов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+mj-lt"/>
              </a:rPr>
              <a:t>.</a:t>
            </a:r>
            <a:endParaRPr lang="ru-RU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sp>
        <p:nvSpPr>
          <p:cNvPr id="15362" name="AutoShape 2" descr="blob:https://web.whatsapp.com/32df1ffb-1f62-4b81-9bbc-58cf7cae6c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Ильнур\Downloads\WhatsApp Image 2023-06-02 at 21.43.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16416"/>
            <a:ext cx="3770828" cy="2831387"/>
          </a:xfrm>
          <a:prstGeom prst="rect">
            <a:avLst/>
          </a:prstGeom>
          <a:noFill/>
        </p:spPr>
      </p:pic>
      <p:pic>
        <p:nvPicPr>
          <p:cNvPr id="15364" name="Picture 4" descr="C:\Users\Ильнур\Downloads\WhatsApp Image 2023-06-02 at 21.47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38" y="2341035"/>
            <a:ext cx="3867501" cy="244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8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1099E-4639-C337-0A1D-95FCC722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8" y="143933"/>
            <a:ext cx="11236238" cy="11683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  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5D48E78C-9490-7BEE-52B0-9AB5C85FC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C:\Users\Ильнур\Downloads\WhatsApp Image 2023-06-02 at 21.47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325033"/>
            <a:ext cx="4228042" cy="2670342"/>
          </a:xfrm>
          <a:prstGeom prst="rect">
            <a:avLst/>
          </a:prstGeom>
          <a:noFill/>
        </p:spPr>
      </p:pic>
      <p:pic>
        <p:nvPicPr>
          <p:cNvPr id="14339" name="Picture 3" descr="C:\Users\Ильнур\Downloads\WhatsApp Image 2023-06-02 at 21.49.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1270000"/>
            <a:ext cx="4275666" cy="2405062"/>
          </a:xfrm>
          <a:prstGeom prst="rect">
            <a:avLst/>
          </a:prstGeom>
          <a:noFill/>
        </p:spPr>
      </p:pic>
      <p:pic>
        <p:nvPicPr>
          <p:cNvPr id="14340" name="Picture 4" descr="C:\Users\Ильнур\Downloads\WhatsApp Image 2023-06-02 at 21.45.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474" y="4021667"/>
            <a:ext cx="3615860" cy="2714155"/>
          </a:xfrm>
          <a:prstGeom prst="rect">
            <a:avLst/>
          </a:prstGeom>
          <a:noFill/>
        </p:spPr>
      </p:pic>
      <p:pic>
        <p:nvPicPr>
          <p:cNvPr id="14341" name="Picture 5" descr="C:\Users\Ильнур\Downloads\WhatsApp Image 2023-06-02 at 21.47.43 (3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9418" y="3746501"/>
            <a:ext cx="4001558" cy="2527300"/>
          </a:xfrm>
          <a:prstGeom prst="rect">
            <a:avLst/>
          </a:prstGeom>
          <a:noFill/>
        </p:spPr>
      </p:pic>
      <p:pic>
        <p:nvPicPr>
          <p:cNvPr id="14342" name="Picture 6" descr="C:\Users\Ильнур\Downloads\WhatsApp Image 2023-06-02 at 21.47.2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8000" y="1972732"/>
            <a:ext cx="3073400" cy="409786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2467" y="101938"/>
            <a:ext cx="1137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Компетенция Эксплуатация беспилотных авиационных систем </a:t>
            </a:r>
            <a:r>
              <a:rPr lang="ru-RU" dirty="0" smtClean="0"/>
              <a:t>заключает в себе управление и эксплуатацию, техническое обслуживание, обнаружение и устранение неисправностей беспилотной авиационной системы, применение технических средств и оборудования, используемых для управления полетом беспилотного летательного аппарата.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22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8E989-E456-A3AF-6236-F5EC493E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90141"/>
            <a:ext cx="10396882" cy="11519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ХОТИТЕ БЫТЬ УСПЕШНЫМИ? ПРИХОДИТЕ К НАМ УЧИТЬСЯ!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3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300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Эксплуатация беспилотных авиационных систем</vt:lpstr>
      <vt:lpstr>Условия приема</vt:lpstr>
      <vt:lpstr>Слайд 3</vt:lpstr>
      <vt:lpstr>Слайд 4</vt:lpstr>
      <vt:lpstr>       </vt:lpstr>
      <vt:lpstr>ХОТИТЕ БЫТЬ УСПЕШНЫМИ? ПРИХОДИТЕ К НАМ УЧИТЬСЯ!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в чрезвычайных ситуациях</dc:title>
  <dc:creator>Олеся</dc:creator>
  <cp:lastModifiedBy>Ильнур</cp:lastModifiedBy>
  <cp:revision>11</cp:revision>
  <dcterms:created xsi:type="dcterms:W3CDTF">2022-05-24T04:58:04Z</dcterms:created>
  <dcterms:modified xsi:type="dcterms:W3CDTF">2023-06-02T17:44:30Z</dcterms:modified>
</cp:coreProperties>
</file>