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339" r:id="rId5"/>
    <p:sldId id="259" r:id="rId6"/>
    <p:sldId id="340" r:id="rId7"/>
    <p:sldId id="261" r:id="rId8"/>
    <p:sldId id="341" r:id="rId9"/>
    <p:sldId id="262" r:id="rId10"/>
    <p:sldId id="263" r:id="rId11"/>
    <p:sldId id="342" r:id="rId12"/>
    <p:sldId id="366" r:id="rId13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8CEFA-A5FC-4A76-8943-4AB1090D2A13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1E429-06F7-4EE1-BAF6-0C17FCAB0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56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37D2F0-3E61-4456-AC00-0C2F0E2DC6D3}" type="slidenum">
              <a:rPr lang="de-DE" altLang="ru-RU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12</a:t>
            </a:fld>
            <a:endParaRPr lang="de-DE" altLang="ru-RU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819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1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1F487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4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818" y="117170"/>
            <a:ext cx="8954363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9307" y="799033"/>
            <a:ext cx="7625384" cy="1433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1F487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1304290"/>
            <a:ext cx="713676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04" dirty="0">
                <a:solidFill>
                  <a:srgbClr val="FFFFFF"/>
                </a:solidFill>
                <a:latin typeface="Tahoma"/>
                <a:cs typeface="Tahoma"/>
              </a:rPr>
              <a:t>Специальность</a:t>
            </a:r>
            <a:endParaRPr sz="24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tabLst>
                <a:tab pos="2586990" algn="l"/>
              </a:tabLst>
            </a:pP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10.02.04</a:t>
            </a:r>
            <a:r>
              <a:rPr sz="24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125" dirty="0">
                <a:solidFill>
                  <a:srgbClr val="FFFFFF"/>
                </a:solidFill>
                <a:latin typeface="Tahoma"/>
                <a:cs typeface="Tahoma"/>
              </a:rPr>
              <a:t>«Обеспечение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140" dirty="0">
                <a:solidFill>
                  <a:srgbClr val="FFFFFF"/>
                </a:solidFill>
                <a:latin typeface="Tahoma"/>
                <a:cs typeface="Tahoma"/>
              </a:rPr>
              <a:t>информационной </a:t>
            </a:r>
            <a:r>
              <a:rPr sz="2400" b="1" spc="-6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145" dirty="0">
                <a:solidFill>
                  <a:srgbClr val="FFFFFF"/>
                </a:solidFill>
                <a:latin typeface="Tahoma"/>
                <a:cs typeface="Tahoma"/>
              </a:rPr>
              <a:t>безопасности	</a:t>
            </a:r>
            <a:r>
              <a:rPr sz="2400" b="1" spc="155" dirty="0">
                <a:solidFill>
                  <a:srgbClr val="FFFFFF"/>
                </a:solidFill>
                <a:latin typeface="Tahoma"/>
                <a:cs typeface="Tahoma"/>
              </a:rPr>
              <a:t>телекоммуникационных </a:t>
            </a:r>
            <a:r>
              <a:rPr sz="2400" b="1" spc="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135" dirty="0">
                <a:solidFill>
                  <a:srgbClr val="FFFFFF"/>
                </a:solidFill>
                <a:latin typeface="Tahoma"/>
                <a:cs typeface="Tahoma"/>
              </a:rPr>
              <a:t>систем»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310" dirty="0" err="1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spc="275" dirty="0" err="1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00" spc="210" dirty="0" err="1">
                <a:solidFill>
                  <a:srgbClr val="FFFFFF"/>
                </a:solidFill>
                <a:latin typeface="Tahoma"/>
                <a:cs typeface="Tahoma"/>
              </a:rPr>
              <a:t>ок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90" dirty="0" err="1">
                <a:solidFill>
                  <a:srgbClr val="FFFFFF"/>
                </a:solidFill>
                <a:latin typeface="Tahoma"/>
                <a:cs typeface="Tahoma"/>
              </a:rPr>
              <a:t>обуч</a:t>
            </a:r>
            <a:r>
              <a:rPr sz="2400" spc="245" dirty="0" err="1">
                <a:solidFill>
                  <a:srgbClr val="FFFFFF"/>
                </a:solidFill>
                <a:latin typeface="Tahoma"/>
                <a:cs typeface="Tahoma"/>
              </a:rPr>
              <a:t>ения</a:t>
            </a:r>
            <a:r>
              <a:rPr lang="ru-RU" sz="2400" spc="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2400" b="1" spc="-135" dirty="0">
                <a:solidFill>
                  <a:srgbClr val="FFFFFF"/>
                </a:solidFill>
                <a:latin typeface="Tahoma"/>
                <a:cs typeface="Tahoma"/>
              </a:rPr>
              <a:t>3 </a:t>
            </a:r>
            <a:r>
              <a:rPr sz="2400" b="1" spc="130" dirty="0" err="1">
                <a:solidFill>
                  <a:srgbClr val="FFFFFF"/>
                </a:solidFill>
                <a:latin typeface="Tahoma"/>
                <a:cs typeface="Tahoma"/>
              </a:rPr>
              <a:t>года</a:t>
            </a:r>
            <a:r>
              <a:rPr sz="24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95" dirty="0">
                <a:solidFill>
                  <a:srgbClr val="FFFFFF"/>
                </a:solidFill>
                <a:latin typeface="Tahoma"/>
                <a:cs typeface="Tahoma"/>
              </a:rPr>
              <a:t>10</a:t>
            </a:r>
            <a:r>
              <a:rPr sz="24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160" dirty="0">
                <a:solidFill>
                  <a:srgbClr val="FFFFFF"/>
                </a:solidFill>
                <a:latin typeface="Tahoma"/>
                <a:cs typeface="Tahoma"/>
              </a:rPr>
              <a:t>месяц</a:t>
            </a:r>
            <a:r>
              <a:rPr sz="2400" b="1" spc="14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b="1" spc="5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00" spc="210" dirty="0">
                <a:solidFill>
                  <a:srgbClr val="FFFFFF"/>
                </a:solidFill>
                <a:latin typeface="Tahoma"/>
                <a:cs typeface="Tahoma"/>
              </a:rPr>
              <a:t>Квалификация</a:t>
            </a:r>
            <a:r>
              <a:rPr sz="24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160" dirty="0">
                <a:solidFill>
                  <a:srgbClr val="FFFFFF"/>
                </a:solidFill>
                <a:latin typeface="Tahoma"/>
                <a:cs typeface="Tahoma"/>
              </a:rPr>
              <a:t>техник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6353" y="27177"/>
            <a:ext cx="22593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85" dirty="0"/>
              <a:t>Результат</a:t>
            </a:r>
            <a:endParaRPr sz="3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3924EE-E0E6-47FB-A2C7-2240519F7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81150"/>
            <a:ext cx="2268377" cy="3208388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DA3E9219-8090-49BB-8CD4-9FAE4F9D0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885950"/>
            <a:ext cx="2667000" cy="212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rgbClr val="000000"/>
                </a:solidFill>
              </a:rPr>
              <a:t>2019 год </a:t>
            </a:r>
          </a:p>
          <a:p>
            <a:pPr eaLnBrk="1" hangingPunct="1"/>
            <a:r>
              <a:rPr lang="ru-RU" altLang="ru-RU" sz="1200" dirty="0">
                <a:solidFill>
                  <a:srgbClr val="000000"/>
                </a:solidFill>
              </a:rPr>
              <a:t>Молодые профессионалы </a:t>
            </a:r>
            <a:r>
              <a:rPr lang="en-US" altLang="ru-RU" sz="1200" dirty="0">
                <a:solidFill>
                  <a:srgbClr val="000000"/>
                </a:solidFill>
              </a:rPr>
              <a:t>WSR </a:t>
            </a:r>
            <a:r>
              <a:rPr lang="ru-RU" altLang="ru-RU" sz="1200" dirty="0" err="1">
                <a:solidFill>
                  <a:srgbClr val="000000"/>
                </a:solidFill>
              </a:rPr>
              <a:t>г.Уфа</a:t>
            </a:r>
            <a:endParaRPr lang="ru-RU" altLang="ru-RU" sz="1200" dirty="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200" dirty="0">
                <a:solidFill>
                  <a:srgbClr val="000000"/>
                </a:solidFill>
              </a:rPr>
              <a:t>Победитель, 1 место</a:t>
            </a:r>
          </a:p>
          <a:p>
            <a:pPr eaLnBrk="1" hangingPunct="1"/>
            <a:r>
              <a:rPr lang="ru-RU" altLang="ru-RU" sz="1200" dirty="0">
                <a:solidFill>
                  <a:srgbClr val="000000"/>
                </a:solidFill>
              </a:rPr>
              <a:t>Студент года </a:t>
            </a:r>
          </a:p>
          <a:p>
            <a:pPr eaLnBrk="1" hangingPunct="1"/>
            <a:r>
              <a:rPr lang="ru-RU" altLang="ru-RU" sz="1200" dirty="0">
                <a:solidFill>
                  <a:srgbClr val="000000"/>
                </a:solidFill>
              </a:rPr>
              <a:t>г. Москва</a:t>
            </a:r>
          </a:p>
          <a:p>
            <a:pPr eaLnBrk="1" hangingPunct="1"/>
            <a:r>
              <a:rPr lang="ru-RU" altLang="ru-RU" sz="1200" dirty="0">
                <a:solidFill>
                  <a:srgbClr val="000000"/>
                </a:solidFill>
              </a:rPr>
              <a:t>Чернышев Кирилл</a:t>
            </a:r>
          </a:p>
          <a:p>
            <a:pPr eaLnBrk="1" hangingPunct="1"/>
            <a:endParaRPr lang="ru-RU" altLang="ru-RU" sz="1200" dirty="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200" dirty="0">
                <a:solidFill>
                  <a:srgbClr val="000000"/>
                </a:solidFill>
              </a:rPr>
              <a:t>Студент БГУ</a:t>
            </a:r>
          </a:p>
          <a:p>
            <a:pPr eaLnBrk="1" hangingPunct="1"/>
            <a:r>
              <a:rPr lang="ru-RU" altLang="ru-RU" sz="1200" dirty="0">
                <a:solidFill>
                  <a:srgbClr val="000000"/>
                </a:solidFill>
              </a:rPr>
              <a:t>(</a:t>
            </a:r>
            <a:r>
              <a:rPr lang="ru-RU" altLang="ru-RU" sz="1200" dirty="0" err="1">
                <a:solidFill>
                  <a:srgbClr val="000000"/>
                </a:solidFill>
              </a:rPr>
              <a:t>г.Уфа</a:t>
            </a:r>
            <a:r>
              <a:rPr lang="ru-RU" altLang="ru-RU" sz="1200" dirty="0">
                <a:solidFill>
                  <a:srgbClr val="000000"/>
                </a:solidFill>
              </a:rPr>
              <a:t>)</a:t>
            </a:r>
          </a:p>
          <a:p>
            <a:pPr eaLnBrk="1" hangingPunct="1"/>
            <a:r>
              <a:rPr lang="en-US" altLang="ru-RU" sz="12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BBD18C0A-541C-49AC-85BA-77C17FC36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12" y="1274541"/>
            <a:ext cx="4403576" cy="138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</a:rPr>
              <a:t>20</a:t>
            </a:r>
            <a:r>
              <a:rPr lang="en-US" altLang="ru-RU" sz="1200" dirty="0">
                <a:solidFill>
                  <a:srgbClr val="000000"/>
                </a:solidFill>
              </a:rPr>
              <a:t>17</a:t>
            </a:r>
            <a:r>
              <a:rPr lang="ru-RU" altLang="ru-RU" sz="1200" dirty="0">
                <a:solidFill>
                  <a:srgbClr val="000000"/>
                </a:solidFill>
              </a:rPr>
              <a:t> год 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</a:rPr>
              <a:t>Олимпиада ИБ г. Москва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</a:rPr>
              <a:t>Призер, 3 место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1200" dirty="0" err="1">
                <a:solidFill>
                  <a:srgbClr val="000000"/>
                </a:solidFill>
              </a:rPr>
              <a:t>Кислицин</a:t>
            </a:r>
            <a:r>
              <a:rPr lang="ru-RU" altLang="ru-RU" sz="1200" dirty="0">
                <a:solidFill>
                  <a:srgbClr val="000000"/>
                </a:solidFill>
              </a:rPr>
              <a:t> Никита</a:t>
            </a:r>
          </a:p>
          <a:p>
            <a:pPr eaLnBrk="1" hangingPunct="1">
              <a:buClrTx/>
              <a:buFontTx/>
              <a:buNone/>
            </a:pPr>
            <a:endParaRPr lang="en-US" altLang="ru-RU" sz="12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</a:rPr>
              <a:t>Преподаватель высшей категории, Мастер ПО(г. Уфа)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</a:rPr>
              <a:t>УКРТБ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FE1E017-CE42-4DAC-9178-CFEF1FB2B2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76550"/>
            <a:ext cx="2997325" cy="199860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220EF1-EDB2-49E1-8BD7-204CB35C2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71550"/>
            <a:ext cx="2889747" cy="3672408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130A6B92-7716-4D7D-91FE-46F0B72CB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815576"/>
            <a:ext cx="3200401" cy="194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1000" dirty="0">
                <a:solidFill>
                  <a:srgbClr val="000000"/>
                </a:solidFill>
              </a:rPr>
              <a:t>2021-2022 год 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1000" dirty="0">
                <a:solidFill>
                  <a:srgbClr val="000000"/>
                </a:solidFill>
              </a:rPr>
              <a:t>Молодые профессионалы </a:t>
            </a:r>
            <a:r>
              <a:rPr lang="en-US" altLang="ru-RU" sz="1000" dirty="0">
                <a:solidFill>
                  <a:srgbClr val="000000"/>
                </a:solidFill>
              </a:rPr>
              <a:t>WSR </a:t>
            </a:r>
            <a:r>
              <a:rPr lang="ru-RU" altLang="ru-RU" sz="1000" dirty="0" err="1">
                <a:solidFill>
                  <a:srgbClr val="000000"/>
                </a:solidFill>
              </a:rPr>
              <a:t>г.Уфа</a:t>
            </a:r>
            <a:endParaRPr lang="ru-RU" altLang="ru-RU" sz="1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ru-RU" altLang="ru-RU" sz="1000" dirty="0">
                <a:solidFill>
                  <a:srgbClr val="000000"/>
                </a:solidFill>
              </a:rPr>
              <a:t>Победитель, 1 место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1000" dirty="0">
                <a:solidFill>
                  <a:srgbClr val="000000"/>
                </a:solidFill>
              </a:rPr>
              <a:t>Призер Нациальонального Чемпионата </a:t>
            </a:r>
            <a:r>
              <a:rPr lang="en-US" altLang="ru-RU" sz="1000" dirty="0">
                <a:solidFill>
                  <a:srgbClr val="000000"/>
                </a:solidFill>
              </a:rPr>
              <a:t>WSR </a:t>
            </a:r>
            <a:r>
              <a:rPr lang="ru-RU" altLang="ru-RU" sz="1000" dirty="0">
                <a:solidFill>
                  <a:srgbClr val="000000"/>
                </a:solidFill>
              </a:rPr>
              <a:t>РБ (3 место)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1000" dirty="0">
                <a:solidFill>
                  <a:srgbClr val="000000"/>
                </a:solidFill>
              </a:rPr>
              <a:t>г. Уфа 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1000" dirty="0" err="1">
                <a:solidFill>
                  <a:srgbClr val="000000"/>
                </a:solidFill>
              </a:rPr>
              <a:t>Нифталиев</a:t>
            </a:r>
            <a:r>
              <a:rPr lang="ru-RU" altLang="ru-RU" sz="1000" dirty="0">
                <a:solidFill>
                  <a:srgbClr val="000000"/>
                </a:solidFill>
              </a:rPr>
              <a:t> Руслан</a:t>
            </a:r>
          </a:p>
          <a:p>
            <a:pPr eaLnBrk="1" hangingPunct="1">
              <a:buClrTx/>
              <a:buFontTx/>
              <a:buNone/>
            </a:pPr>
            <a:endParaRPr lang="ru-RU" altLang="ru-RU" sz="1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ru-RU" altLang="ru-RU" sz="1000" dirty="0">
                <a:solidFill>
                  <a:srgbClr val="000000"/>
                </a:solidFill>
              </a:rPr>
              <a:t>Инженер по информационной безопасности ООО Форсайт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1000" dirty="0">
                <a:solidFill>
                  <a:srgbClr val="000000"/>
                </a:solidFill>
              </a:rPr>
              <a:t>(</a:t>
            </a:r>
            <a:r>
              <a:rPr lang="ru-RU" altLang="ru-RU" sz="1000" dirty="0" err="1">
                <a:solidFill>
                  <a:srgbClr val="000000"/>
                </a:solidFill>
              </a:rPr>
              <a:t>г.Санкт</a:t>
            </a:r>
            <a:r>
              <a:rPr lang="ru-RU" altLang="ru-RU" sz="1000" dirty="0">
                <a:solidFill>
                  <a:srgbClr val="000000"/>
                </a:solidFill>
              </a:rPr>
              <a:t>-Петербург)</a:t>
            </a:r>
          </a:p>
          <a:p>
            <a:pPr eaLnBrk="1" hangingPunct="1">
              <a:buClrTx/>
              <a:buFontTx/>
              <a:buNone/>
            </a:pPr>
            <a:r>
              <a:rPr lang="en-US" altLang="ru-RU" sz="10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512044-C3D1-47D7-8A31-C70D0F7009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9" r="19738"/>
          <a:stretch/>
        </p:blipFill>
        <p:spPr>
          <a:xfrm>
            <a:off x="6324600" y="1836826"/>
            <a:ext cx="2819400" cy="2810705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81851307-23B2-4D57-AE05-880562304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868968"/>
            <a:ext cx="4752527" cy="212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</a:rPr>
              <a:t>2020-2021 год 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</a:rPr>
              <a:t>Молодые профессионалы </a:t>
            </a:r>
            <a:r>
              <a:rPr lang="en-US" altLang="ru-RU" sz="1100" dirty="0">
                <a:solidFill>
                  <a:srgbClr val="000000"/>
                </a:solidFill>
              </a:rPr>
              <a:t>WSR </a:t>
            </a:r>
            <a:r>
              <a:rPr lang="ru-RU" altLang="ru-RU" sz="1100" dirty="0" err="1">
                <a:solidFill>
                  <a:srgbClr val="000000"/>
                </a:solidFill>
              </a:rPr>
              <a:t>г.Уфа</a:t>
            </a:r>
            <a:endParaRPr lang="ru-RU" altLang="ru-RU" sz="11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</a:rPr>
              <a:t>Победитель, 1 место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</a:rPr>
              <a:t>Призер Национального Чемпионата </a:t>
            </a:r>
            <a:r>
              <a:rPr lang="en-US" altLang="ru-RU" sz="1100" dirty="0">
                <a:solidFill>
                  <a:srgbClr val="000000"/>
                </a:solidFill>
              </a:rPr>
              <a:t>WSR </a:t>
            </a:r>
            <a:endParaRPr lang="ru-RU" altLang="ru-RU" sz="11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</a:rPr>
              <a:t>(Медальон за профессионализм)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</a:rPr>
              <a:t>г. Уфа РБ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1100" dirty="0" err="1">
                <a:solidFill>
                  <a:srgbClr val="000000"/>
                </a:solidFill>
              </a:rPr>
              <a:t>Гимранов</a:t>
            </a:r>
            <a:r>
              <a:rPr lang="ru-RU" altLang="ru-RU" sz="1100" dirty="0">
                <a:solidFill>
                  <a:srgbClr val="000000"/>
                </a:solidFill>
              </a:rPr>
              <a:t> Эмиль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</a:rPr>
              <a:t>Инженер-</a:t>
            </a:r>
            <a:r>
              <a:rPr lang="ru-RU" altLang="ru-RU" sz="1100" dirty="0" err="1">
                <a:solidFill>
                  <a:srgbClr val="000000"/>
                </a:solidFill>
              </a:rPr>
              <a:t>тестировщик</a:t>
            </a:r>
            <a:r>
              <a:rPr lang="ru-RU" altLang="ru-RU" sz="1100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</a:rPr>
              <a:t>АО «</a:t>
            </a:r>
            <a:r>
              <a:rPr lang="ru-RU" altLang="ru-RU" sz="1100" dirty="0" err="1">
                <a:solidFill>
                  <a:srgbClr val="000000"/>
                </a:solidFill>
              </a:rPr>
              <a:t>ИнфоТеКС</a:t>
            </a:r>
            <a:r>
              <a:rPr lang="ru-RU" altLang="ru-RU" sz="1100" dirty="0">
                <a:solidFill>
                  <a:srgbClr val="000000"/>
                </a:solidFill>
              </a:rPr>
              <a:t>»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</a:rPr>
              <a:t>Студент УГНТУ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</a:rPr>
              <a:t>(</a:t>
            </a:r>
            <a:r>
              <a:rPr lang="ru-RU" altLang="ru-RU" sz="1100" dirty="0" err="1">
                <a:solidFill>
                  <a:srgbClr val="000000"/>
                </a:solidFill>
              </a:rPr>
              <a:t>г.Уфа</a:t>
            </a:r>
            <a:r>
              <a:rPr lang="ru-RU" altLang="ru-RU" sz="110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buClrTx/>
              <a:buFontTx/>
              <a:buNone/>
            </a:pPr>
            <a:r>
              <a:rPr lang="en-US" altLang="ru-RU" sz="11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06E4F33D-6430-48EB-982A-53C8D05C34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50" y="117475"/>
            <a:ext cx="89535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200" spc="-85" dirty="0"/>
              <a:t>Результат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511328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1314275" y="1809750"/>
            <a:ext cx="709374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80975" indent="-179388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750"/>
              </a:spcAft>
            </a:pPr>
            <a:r>
              <a:rPr lang="ru-RU" altLang="ru-RU" sz="1400" dirty="0">
                <a:solidFill>
                  <a:srgbClr val="000000"/>
                </a:solidFill>
              </a:rPr>
              <a:t>Выпускники колледжа: </a:t>
            </a:r>
          </a:p>
          <a:p>
            <a:pPr marL="287337" indent="-285750" eaLnBrk="1" hangingPunct="1">
              <a:spcAft>
                <a:spcPts val="750"/>
              </a:spcAft>
              <a:buFont typeface="Symbol" panose="05050102010706020507" pitchFamily="18" charset="2"/>
              <a:buChar char="-"/>
            </a:pPr>
            <a:r>
              <a:rPr lang="ru-RU" altLang="ru-RU" sz="1400" dirty="0">
                <a:solidFill>
                  <a:srgbClr val="000000"/>
                </a:solidFill>
              </a:rPr>
              <a:t>МВД РБ Центральная лаборатория по защите информации</a:t>
            </a:r>
          </a:p>
          <a:p>
            <a:pPr marL="287337" indent="-285750" eaLnBrk="1" hangingPunct="1">
              <a:spcAft>
                <a:spcPts val="750"/>
              </a:spcAft>
              <a:buFont typeface="Symbol" panose="05050102010706020507" pitchFamily="18" charset="2"/>
              <a:buChar char="-"/>
            </a:pPr>
            <a:r>
              <a:rPr lang="ru-RU" altLang="ru-RU" sz="1400" dirty="0">
                <a:solidFill>
                  <a:srgbClr val="000000"/>
                </a:solidFill>
              </a:rPr>
              <a:t>Вневедомственная охрана, Линейный отдел МВД РБ</a:t>
            </a:r>
          </a:p>
          <a:p>
            <a:pPr marL="287337" indent="-285750" eaLnBrk="1" hangingPunct="1">
              <a:spcAft>
                <a:spcPts val="750"/>
              </a:spcAft>
              <a:buFont typeface="Symbol" panose="05050102010706020507" pitchFamily="18" charset="2"/>
              <a:buChar char="-"/>
            </a:pPr>
            <a:r>
              <a:rPr lang="ru-RU" altLang="ru-RU" sz="1400" dirty="0">
                <a:solidFill>
                  <a:srgbClr val="000000"/>
                </a:solidFill>
              </a:rPr>
              <a:t>Башинформсвязь,  отдел обслуживания ОПС </a:t>
            </a:r>
            <a:r>
              <a:rPr lang="ru-RU" altLang="ru-RU" sz="1400" dirty="0" err="1">
                <a:solidFill>
                  <a:srgbClr val="000000"/>
                </a:solidFill>
              </a:rPr>
              <a:t>Нефтеоргсинтез</a:t>
            </a:r>
            <a:r>
              <a:rPr lang="ru-RU" altLang="ru-RU" sz="1400" dirty="0">
                <a:solidFill>
                  <a:srgbClr val="000000"/>
                </a:solidFill>
              </a:rPr>
              <a:t> </a:t>
            </a:r>
          </a:p>
          <a:p>
            <a:pPr marL="287337" indent="-285750" eaLnBrk="1" hangingPunct="1">
              <a:spcAft>
                <a:spcPts val="750"/>
              </a:spcAft>
              <a:buFont typeface="Symbol" panose="05050102010706020507" pitchFamily="18" charset="2"/>
              <a:buChar char="-"/>
            </a:pPr>
            <a:r>
              <a:rPr lang="ru-RU" altLang="ru-RU" sz="1400" dirty="0" err="1">
                <a:solidFill>
                  <a:srgbClr val="000000"/>
                </a:solidFill>
              </a:rPr>
              <a:t>БашТелерадиоцентр</a:t>
            </a:r>
            <a:r>
              <a:rPr lang="ru-RU" altLang="ru-RU" sz="1400" dirty="0">
                <a:solidFill>
                  <a:srgbClr val="000000"/>
                </a:solidFill>
              </a:rPr>
              <a:t>,  АИР-Софт, ВДПО, </a:t>
            </a:r>
          </a:p>
          <a:p>
            <a:pPr marL="287337" indent="-285750" eaLnBrk="1" hangingPunct="1">
              <a:spcAft>
                <a:spcPts val="750"/>
              </a:spcAft>
              <a:buFont typeface="Symbol" panose="05050102010706020507" pitchFamily="18" charset="2"/>
              <a:buChar char="-"/>
            </a:pPr>
            <a:r>
              <a:rPr lang="ru-RU" altLang="ru-RU" sz="1400" dirty="0">
                <a:solidFill>
                  <a:srgbClr val="000000"/>
                </a:solidFill>
              </a:rPr>
              <a:t>Компания Актив(Москва)</a:t>
            </a:r>
          </a:p>
          <a:p>
            <a:pPr marL="287337" indent="-285750" eaLnBrk="1" hangingPunct="1">
              <a:spcAft>
                <a:spcPts val="750"/>
              </a:spcAft>
              <a:buFont typeface="Symbol" panose="05050102010706020507" pitchFamily="18" charset="2"/>
              <a:buChar char="-"/>
            </a:pPr>
            <a:r>
              <a:rPr lang="ru-RU" altLang="ru-RU" sz="1400" dirty="0">
                <a:solidFill>
                  <a:srgbClr val="000000"/>
                </a:solidFill>
              </a:rPr>
              <a:t>Учебный центр защиты персональных данных</a:t>
            </a:r>
          </a:p>
          <a:p>
            <a:pPr marL="287337" indent="-285750" eaLnBrk="1" hangingPunct="1">
              <a:spcAft>
                <a:spcPts val="750"/>
              </a:spcAft>
              <a:buFont typeface="Symbol" panose="05050102010706020507" pitchFamily="18" charset="2"/>
              <a:buChar char="-"/>
            </a:pPr>
            <a:r>
              <a:rPr lang="ru-RU" altLang="ru-RU" sz="1400" dirty="0">
                <a:solidFill>
                  <a:srgbClr val="000000"/>
                </a:solidFill>
              </a:rPr>
              <a:t> Монтажная организация </a:t>
            </a:r>
            <a:r>
              <a:rPr lang="ru-RU" altLang="ru-RU" sz="1400" dirty="0" err="1">
                <a:solidFill>
                  <a:srgbClr val="000000"/>
                </a:solidFill>
              </a:rPr>
              <a:t>Спецмонтаж</a:t>
            </a:r>
            <a:endParaRPr lang="ru-RU" altLang="ru-RU" sz="1400" dirty="0">
              <a:solidFill>
                <a:srgbClr val="000000"/>
              </a:solidFill>
            </a:endParaRPr>
          </a:p>
          <a:p>
            <a:pPr marL="287337" indent="-285750" eaLnBrk="1" hangingPunct="1">
              <a:spcAft>
                <a:spcPts val="750"/>
              </a:spcAft>
              <a:buFont typeface="Symbol" panose="05050102010706020507" pitchFamily="18" charset="2"/>
              <a:buChar char="-"/>
            </a:pPr>
            <a:r>
              <a:rPr lang="ru-RU" altLang="ru-RU" sz="1400" dirty="0">
                <a:solidFill>
                  <a:srgbClr val="000000"/>
                </a:solidFill>
              </a:rPr>
              <a:t>«Полигон», </a:t>
            </a:r>
          </a:p>
          <a:p>
            <a:pPr marL="287337" indent="-285750" eaLnBrk="1" hangingPunct="1">
              <a:spcAft>
                <a:spcPts val="750"/>
              </a:spcAft>
              <a:buFont typeface="Symbol" panose="05050102010706020507" pitchFamily="18" charset="2"/>
              <a:buChar char="-"/>
            </a:pPr>
            <a:r>
              <a:rPr lang="ru-RU" altLang="ru-RU" sz="1400" dirty="0">
                <a:solidFill>
                  <a:srgbClr val="000000"/>
                </a:solidFill>
              </a:rPr>
              <a:t>Охранное </a:t>
            </a:r>
            <a:r>
              <a:rPr lang="ru-RU" altLang="ru-RU" sz="1400" dirty="0" err="1">
                <a:solidFill>
                  <a:srgbClr val="000000"/>
                </a:solidFill>
              </a:rPr>
              <a:t>агенство</a:t>
            </a:r>
            <a:r>
              <a:rPr lang="ru-RU" altLang="ru-RU" sz="1400" dirty="0">
                <a:solidFill>
                  <a:srgbClr val="000000"/>
                </a:solidFill>
              </a:rPr>
              <a:t> </a:t>
            </a:r>
            <a:r>
              <a:rPr lang="ru-RU" altLang="ru-RU" sz="1400" dirty="0" err="1">
                <a:solidFill>
                  <a:srgbClr val="000000"/>
                </a:solidFill>
              </a:rPr>
              <a:t>Тотум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14400" y="158106"/>
            <a:ext cx="8640961" cy="6275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</a:rPr>
              <a:t>Трудоустройство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443B262D-3C11-4DB4-BFA6-8FF12EF40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19150"/>
            <a:ext cx="8960295" cy="123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1400" dirty="0">
                <a:solidFill>
                  <a:srgbClr val="000000"/>
                </a:solidFill>
              </a:rPr>
              <a:t>Внедрение индивидуального обучения позволило усилить мотивацию студентов становится профессионалами, т.к. это позволяет работать уже с 4 курса.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</a:rPr>
              <a:t>Договор между организацией и колледжем позволяет трудоустроить студентов без отрыва от образования.</a:t>
            </a:r>
          </a:p>
          <a:p>
            <a:pPr eaLnBrk="1" hangingPunct="1">
              <a:buClrTx/>
              <a:buFontTx/>
              <a:buNone/>
            </a:pPr>
            <a:endParaRPr lang="en-US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687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1069" y="27177"/>
            <a:ext cx="14725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60" dirty="0"/>
              <a:t>УК</a:t>
            </a:r>
            <a:r>
              <a:rPr sz="3200" spc="-70" dirty="0"/>
              <a:t>Р</a:t>
            </a:r>
            <a:r>
              <a:rPr sz="3200" spc="-105" dirty="0"/>
              <a:t>ТБ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81000" y="1149625"/>
            <a:ext cx="8763000" cy="1713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30100"/>
              </a:lnSpc>
              <a:spcBef>
                <a:spcPts val="100"/>
              </a:spcBef>
            </a:pPr>
            <a:r>
              <a:rPr sz="1300" spc="130" dirty="0">
                <a:solidFill>
                  <a:srgbClr val="375F92"/>
                </a:solidFill>
                <a:latin typeface="Tahoma"/>
                <a:cs typeface="Tahoma"/>
              </a:rPr>
              <a:t>Уфимский</a:t>
            </a:r>
            <a:r>
              <a:rPr sz="1300" spc="-2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105" dirty="0">
                <a:solidFill>
                  <a:srgbClr val="375F92"/>
                </a:solidFill>
                <a:latin typeface="Tahoma"/>
                <a:cs typeface="Tahoma"/>
              </a:rPr>
              <a:t>колледж</a:t>
            </a:r>
            <a:r>
              <a:rPr sz="1300" spc="-5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105" dirty="0">
                <a:solidFill>
                  <a:srgbClr val="375F92"/>
                </a:solidFill>
                <a:latin typeface="Tahoma"/>
                <a:cs typeface="Tahoma"/>
              </a:rPr>
              <a:t>радиоэлектроники,</a:t>
            </a:r>
            <a:r>
              <a:rPr sz="1300" spc="-35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120" dirty="0">
                <a:solidFill>
                  <a:srgbClr val="375F92"/>
                </a:solidFill>
                <a:latin typeface="Tahoma"/>
                <a:cs typeface="Tahoma"/>
              </a:rPr>
              <a:t>телекоммуникаций</a:t>
            </a:r>
            <a:r>
              <a:rPr sz="1300" spc="-4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155" dirty="0">
                <a:solidFill>
                  <a:srgbClr val="375F92"/>
                </a:solidFill>
                <a:latin typeface="Tahoma"/>
                <a:cs typeface="Tahoma"/>
              </a:rPr>
              <a:t>и</a:t>
            </a:r>
            <a:r>
              <a:rPr sz="1300" spc="-65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114" dirty="0">
                <a:solidFill>
                  <a:srgbClr val="375F92"/>
                </a:solidFill>
                <a:latin typeface="Tahoma"/>
                <a:cs typeface="Tahoma"/>
              </a:rPr>
              <a:t>безопасности </a:t>
            </a:r>
            <a:r>
              <a:rPr sz="1300" spc="-39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85" dirty="0">
                <a:solidFill>
                  <a:srgbClr val="375F92"/>
                </a:solidFill>
                <a:latin typeface="Tahoma"/>
                <a:cs typeface="Tahoma"/>
              </a:rPr>
              <a:t>готовит </a:t>
            </a:r>
            <a:r>
              <a:rPr sz="1300" spc="110" dirty="0">
                <a:solidFill>
                  <a:srgbClr val="375F92"/>
                </a:solidFill>
                <a:latin typeface="Tahoma"/>
                <a:cs typeface="Tahoma"/>
              </a:rPr>
              <a:t>специалистов </a:t>
            </a:r>
            <a:r>
              <a:rPr sz="1300" spc="125" dirty="0">
                <a:solidFill>
                  <a:srgbClr val="375F92"/>
                </a:solidFill>
                <a:latin typeface="Tahoma"/>
                <a:cs typeface="Tahoma"/>
              </a:rPr>
              <a:t>по </a:t>
            </a:r>
            <a:r>
              <a:rPr sz="1300" spc="100" dirty="0">
                <a:solidFill>
                  <a:srgbClr val="375F92"/>
                </a:solidFill>
                <a:latin typeface="Tahoma"/>
                <a:cs typeface="Tahoma"/>
              </a:rPr>
              <a:t>защите </a:t>
            </a:r>
            <a:r>
              <a:rPr sz="1300" spc="130" dirty="0">
                <a:solidFill>
                  <a:srgbClr val="375F92"/>
                </a:solidFill>
                <a:latin typeface="Tahoma"/>
                <a:cs typeface="Tahoma"/>
              </a:rPr>
              <a:t>информации </a:t>
            </a:r>
            <a:r>
              <a:rPr sz="1300" spc="105" dirty="0">
                <a:solidFill>
                  <a:srgbClr val="375F92"/>
                </a:solidFill>
                <a:latin typeface="Tahoma"/>
                <a:cs typeface="Tahoma"/>
              </a:rPr>
              <a:t>в </a:t>
            </a:r>
            <a:r>
              <a:rPr sz="1300" spc="114" dirty="0">
                <a:solidFill>
                  <a:srgbClr val="375F92"/>
                </a:solidFill>
                <a:latin typeface="Tahoma"/>
                <a:cs typeface="Tahoma"/>
              </a:rPr>
              <a:t>телекоммуникационных </a:t>
            </a:r>
            <a:r>
              <a:rPr sz="1300" spc="12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105" dirty="0">
                <a:solidFill>
                  <a:srgbClr val="375F92"/>
                </a:solidFill>
                <a:latin typeface="Tahoma"/>
                <a:cs typeface="Tahoma"/>
              </a:rPr>
              <a:t>системах</a:t>
            </a:r>
            <a:r>
              <a:rPr sz="1300" spc="-4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155" dirty="0">
                <a:solidFill>
                  <a:srgbClr val="375F92"/>
                </a:solidFill>
                <a:latin typeface="Tahoma"/>
                <a:cs typeface="Tahoma"/>
              </a:rPr>
              <a:t>и</a:t>
            </a:r>
            <a:r>
              <a:rPr sz="1300" spc="-65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75" dirty="0" err="1">
                <a:solidFill>
                  <a:srgbClr val="375F92"/>
                </a:solidFill>
                <a:latin typeface="Tahoma"/>
                <a:cs typeface="Tahoma"/>
              </a:rPr>
              <a:t>сетях</a:t>
            </a:r>
            <a:endParaRPr lang="ru-RU" sz="1300" spc="75" dirty="0">
              <a:solidFill>
                <a:srgbClr val="375F92"/>
              </a:solidFill>
              <a:latin typeface="Tahoma"/>
              <a:cs typeface="Tahoma"/>
            </a:endParaRPr>
          </a:p>
          <a:p>
            <a:pPr marL="12065" marR="5080" algn="ctr">
              <a:lnSpc>
                <a:spcPct val="130100"/>
              </a:lnSpc>
              <a:spcBef>
                <a:spcPts val="100"/>
              </a:spcBef>
            </a:pPr>
            <a:r>
              <a:rPr sz="1300" b="1" spc="15" dirty="0">
                <a:solidFill>
                  <a:srgbClr val="375F92"/>
                </a:solidFill>
                <a:latin typeface="Tahoma"/>
                <a:cs typeface="Tahoma"/>
              </a:rPr>
              <a:t>10.02.04</a:t>
            </a:r>
            <a:r>
              <a:rPr sz="1300" b="1" spc="-65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b="1" spc="95" dirty="0">
                <a:solidFill>
                  <a:srgbClr val="375F92"/>
                </a:solidFill>
                <a:latin typeface="Tahoma"/>
                <a:cs typeface="Tahoma"/>
              </a:rPr>
              <a:t>«Обеспечение</a:t>
            </a:r>
            <a:r>
              <a:rPr sz="1300" b="1" spc="-105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b="1" spc="120" dirty="0" err="1">
                <a:solidFill>
                  <a:srgbClr val="375F92"/>
                </a:solidFill>
                <a:latin typeface="Tahoma"/>
                <a:cs typeface="Tahoma"/>
              </a:rPr>
              <a:t>информационной</a:t>
            </a:r>
            <a:r>
              <a:rPr sz="1300" b="1" spc="-114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b="1" spc="100" dirty="0" err="1">
                <a:solidFill>
                  <a:srgbClr val="375F92"/>
                </a:solidFill>
                <a:latin typeface="Tahoma"/>
                <a:cs typeface="Tahoma"/>
              </a:rPr>
              <a:t>безопасности</a:t>
            </a:r>
            <a:r>
              <a:rPr lang="ru-RU" sz="1300" b="1" spc="10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b="1" spc="100" dirty="0" err="1">
                <a:solidFill>
                  <a:srgbClr val="375F92"/>
                </a:solidFill>
                <a:latin typeface="Tahoma"/>
                <a:cs typeface="Tahoma"/>
              </a:rPr>
              <a:t>телекоммуникационных</a:t>
            </a:r>
            <a:r>
              <a:rPr sz="1300" b="1" spc="-55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b="1" spc="70" dirty="0">
                <a:solidFill>
                  <a:srgbClr val="375F92"/>
                </a:solidFill>
                <a:latin typeface="Tahoma"/>
                <a:cs typeface="Tahoma"/>
              </a:rPr>
              <a:t>систем»</a:t>
            </a:r>
            <a:endParaRPr sz="1300" b="1" dirty="0">
              <a:latin typeface="Tahoma"/>
              <a:cs typeface="Tahoma"/>
            </a:endParaRPr>
          </a:p>
          <a:p>
            <a:pPr marL="131445" algn="ctr">
              <a:lnSpc>
                <a:spcPct val="100000"/>
              </a:lnSpc>
              <a:spcBef>
                <a:spcPts val="765"/>
              </a:spcBef>
            </a:pPr>
            <a:r>
              <a:rPr lang="ru-RU" sz="1300" spc="135" dirty="0">
                <a:solidFill>
                  <a:srgbClr val="375F92"/>
                </a:solidFill>
                <a:latin typeface="Tahoma"/>
                <a:cs typeface="Tahoma"/>
              </a:rPr>
              <a:t>П</a:t>
            </a:r>
            <a:r>
              <a:rPr sz="1300" spc="135" dirty="0" err="1">
                <a:solidFill>
                  <a:srgbClr val="375F92"/>
                </a:solidFill>
                <a:latin typeface="Tahoma"/>
                <a:cs typeface="Tahoma"/>
              </a:rPr>
              <a:t>ервый</a:t>
            </a:r>
            <a:r>
              <a:rPr sz="1300" spc="-65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110" dirty="0">
                <a:solidFill>
                  <a:srgbClr val="375F92"/>
                </a:solidFill>
                <a:latin typeface="Tahoma"/>
                <a:cs typeface="Tahoma"/>
              </a:rPr>
              <a:t>выпуск</a:t>
            </a:r>
            <a:r>
              <a:rPr sz="1300" spc="-65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125" dirty="0">
                <a:solidFill>
                  <a:srgbClr val="375F92"/>
                </a:solidFill>
                <a:latin typeface="Tahoma"/>
                <a:cs typeface="Tahoma"/>
              </a:rPr>
              <a:t>по</a:t>
            </a:r>
            <a:r>
              <a:rPr sz="1300" spc="-6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125" dirty="0">
                <a:solidFill>
                  <a:srgbClr val="375F92"/>
                </a:solidFill>
                <a:latin typeface="Tahoma"/>
                <a:cs typeface="Tahoma"/>
              </a:rPr>
              <a:t>новой</a:t>
            </a:r>
            <a:r>
              <a:rPr sz="1300" spc="-65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110" dirty="0" err="1">
                <a:solidFill>
                  <a:srgbClr val="375F92"/>
                </a:solidFill>
                <a:latin typeface="Tahoma"/>
                <a:cs typeface="Tahoma"/>
              </a:rPr>
              <a:t>специальности</a:t>
            </a:r>
            <a:r>
              <a:rPr sz="1300" spc="-25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114" dirty="0" err="1">
                <a:solidFill>
                  <a:srgbClr val="375F92"/>
                </a:solidFill>
                <a:latin typeface="Tahoma"/>
                <a:cs typeface="Tahoma"/>
              </a:rPr>
              <a:t>про</a:t>
            </a:r>
            <a:r>
              <a:rPr lang="ru-RU" sz="1300" spc="114" dirty="0">
                <a:solidFill>
                  <a:srgbClr val="375F92"/>
                </a:solidFill>
                <a:latin typeface="Tahoma"/>
                <a:cs typeface="Tahoma"/>
              </a:rPr>
              <a:t>шел</a:t>
            </a:r>
            <a:r>
              <a:rPr sz="1300" spc="-55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105" dirty="0">
                <a:solidFill>
                  <a:srgbClr val="375F92"/>
                </a:solidFill>
                <a:latin typeface="Tahoma"/>
                <a:cs typeface="Tahoma"/>
              </a:rPr>
              <a:t>в</a:t>
            </a:r>
            <a:r>
              <a:rPr sz="1300" spc="-6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-15" dirty="0">
                <a:solidFill>
                  <a:srgbClr val="375F92"/>
                </a:solidFill>
                <a:latin typeface="Tahoma"/>
                <a:cs typeface="Tahoma"/>
              </a:rPr>
              <a:t>2021</a:t>
            </a:r>
            <a:r>
              <a:rPr sz="1300" spc="-5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50" dirty="0" err="1">
                <a:solidFill>
                  <a:srgbClr val="375F92"/>
                </a:solidFill>
                <a:latin typeface="Tahoma"/>
                <a:cs typeface="Tahoma"/>
              </a:rPr>
              <a:t>году</a:t>
            </a:r>
            <a:r>
              <a:rPr sz="1300" spc="50" dirty="0">
                <a:solidFill>
                  <a:srgbClr val="375F92"/>
                </a:solidFill>
                <a:latin typeface="Tahoma"/>
                <a:cs typeface="Tahoma"/>
              </a:rPr>
              <a:t>.</a:t>
            </a:r>
            <a:endParaRPr lang="ru-RU" sz="1300" spc="50" dirty="0">
              <a:solidFill>
                <a:srgbClr val="375F92"/>
              </a:solidFill>
              <a:latin typeface="Tahoma"/>
              <a:cs typeface="Tahoma"/>
            </a:endParaRPr>
          </a:p>
          <a:p>
            <a:pPr marL="131445" algn="ctr">
              <a:lnSpc>
                <a:spcPct val="100000"/>
              </a:lnSpc>
              <a:spcBef>
                <a:spcPts val="765"/>
              </a:spcBef>
            </a:pPr>
            <a:r>
              <a:rPr lang="ru-RU" sz="1300" spc="50" dirty="0">
                <a:solidFill>
                  <a:srgbClr val="375F92"/>
                </a:solidFill>
                <a:latin typeface="Tahoma"/>
                <a:cs typeface="Tahoma"/>
              </a:rPr>
              <a:t> Первые специалисты уже работают на предприятиях Республики.</a:t>
            </a:r>
            <a:endParaRPr sz="1300" dirty="0">
              <a:latin typeface="Tahoma"/>
              <a:cs typeface="Tahoma"/>
            </a:endParaRPr>
          </a:p>
          <a:p>
            <a:pPr marL="132715" algn="ctr">
              <a:lnSpc>
                <a:spcPct val="100000"/>
              </a:lnSpc>
              <a:spcBef>
                <a:spcPts val="750"/>
              </a:spcBef>
            </a:pPr>
            <a:r>
              <a:rPr sz="1300" spc="110" dirty="0">
                <a:solidFill>
                  <a:srgbClr val="375F92"/>
                </a:solidFill>
                <a:latin typeface="Tahoma"/>
                <a:cs typeface="Tahoma"/>
              </a:rPr>
              <a:t>Колледж</a:t>
            </a:r>
            <a:r>
              <a:rPr sz="1300" spc="-6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125" dirty="0" err="1">
                <a:solidFill>
                  <a:srgbClr val="375F92"/>
                </a:solidFill>
                <a:latin typeface="Tahoma"/>
                <a:cs typeface="Tahoma"/>
              </a:rPr>
              <a:t>принимает</a:t>
            </a:r>
            <a:r>
              <a:rPr sz="1300" spc="-35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lang="ru-RU" sz="1300" b="1" spc="85" dirty="0">
                <a:solidFill>
                  <a:srgbClr val="375F92"/>
                </a:solidFill>
                <a:latin typeface="Tahoma"/>
                <a:cs typeface="Tahoma"/>
              </a:rPr>
              <a:t>75</a:t>
            </a:r>
            <a:r>
              <a:rPr lang="ru-RU" sz="1300" spc="85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100" dirty="0" err="1">
                <a:solidFill>
                  <a:srgbClr val="375F92"/>
                </a:solidFill>
                <a:latin typeface="Tahoma"/>
                <a:cs typeface="Tahoma"/>
              </a:rPr>
              <a:t>абитуриентов</a:t>
            </a:r>
            <a:r>
              <a:rPr sz="1300" spc="-3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130" dirty="0" err="1">
                <a:solidFill>
                  <a:srgbClr val="375F92"/>
                </a:solidFill>
                <a:latin typeface="Tahoma"/>
                <a:cs typeface="Tahoma"/>
              </a:rPr>
              <a:t>по</a:t>
            </a:r>
            <a:r>
              <a:rPr sz="1300" spc="-8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114" dirty="0" err="1">
                <a:solidFill>
                  <a:srgbClr val="375F92"/>
                </a:solidFill>
                <a:latin typeface="Tahoma"/>
                <a:cs typeface="Tahoma"/>
              </a:rPr>
              <a:t>специальности</a:t>
            </a:r>
            <a:r>
              <a:rPr lang="ru-RU" sz="1300" spc="114" dirty="0">
                <a:solidFill>
                  <a:srgbClr val="375F92"/>
                </a:solidFill>
                <a:latin typeface="Tahoma"/>
                <a:cs typeface="Tahoma"/>
              </a:rPr>
              <a:t>.</a:t>
            </a:r>
            <a:endParaRPr sz="1300" dirty="0">
              <a:latin typeface="Tahoma"/>
              <a:cs typeface="Tahoma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7121CB-7A76-4CC1-9F45-92A6DC7846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4" b="23955"/>
          <a:stretch/>
        </p:blipFill>
        <p:spPr>
          <a:xfrm>
            <a:off x="1828800" y="2901388"/>
            <a:ext cx="5439177" cy="22149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818" y="117170"/>
            <a:ext cx="895436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9469" algn="ctr">
              <a:lnSpc>
                <a:spcPct val="100000"/>
              </a:lnSpc>
              <a:spcBef>
                <a:spcPts val="95"/>
              </a:spcBef>
              <a:tabLst>
                <a:tab pos="2980055" algn="l"/>
              </a:tabLst>
            </a:pPr>
            <a:r>
              <a:rPr lang="ru-RU" spc="-45" dirty="0"/>
              <a:t>Обучение </a:t>
            </a:r>
            <a:endParaRPr spc="-45" dirty="0"/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698A8B8F-AE12-4DD3-9916-AC26C836298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00" y="971550"/>
            <a:ext cx="4176522" cy="27843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CD06D7-2465-4E7C-A537-0B0FF64952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37" y="742950"/>
            <a:ext cx="4440463" cy="24925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672D9C-B062-4CDE-AFA7-E92BFB5BAC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476750"/>
            <a:ext cx="4440463" cy="24925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584" y="4079"/>
            <a:ext cx="8640961" cy="6275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  <a:ea typeface="+mj-ea"/>
                <a:cs typeface="+mj-cs"/>
              </a:rPr>
              <a:t>Лаборатория Корпоративная защита от внутренних угроз информационной безопасности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9"/>
            <a:ext cx="4355977" cy="25676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4079"/>
            <a:ext cx="4788024" cy="25676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39978"/>
            <a:ext cx="2123729" cy="26155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2571750"/>
            <a:ext cx="4788024" cy="2571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20789" y="2742919"/>
            <a:ext cx="2638129" cy="22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821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818" y="117170"/>
            <a:ext cx="895436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9469">
              <a:lnSpc>
                <a:spcPct val="100000"/>
              </a:lnSpc>
              <a:spcBef>
                <a:spcPts val="95"/>
              </a:spcBef>
              <a:tabLst>
                <a:tab pos="2980055" algn="l"/>
              </a:tabLst>
            </a:pPr>
            <a:r>
              <a:rPr lang="ru-RU" spc="-55" dirty="0"/>
              <a:t>Основные дисциплины:</a:t>
            </a:r>
            <a:endParaRPr spc="-45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D7534D0-9916-440F-9DF6-9315C25F3453}"/>
              </a:ext>
            </a:extLst>
          </p:cNvPr>
          <p:cNvSpPr/>
          <p:nvPr/>
        </p:nvSpPr>
        <p:spPr>
          <a:xfrm>
            <a:off x="285750" y="1123950"/>
            <a:ext cx="86868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ПМ.01 Эксплуатация информационно-телекоммуникационных систем и сетей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Приемо-передающие устройства, линейные сооружения связи и источники электропитания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Телекоммуникационные системы			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Электрорадиоизмерения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метрология</a:t>
            </a:r>
          </a:p>
          <a:p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ПМ.02 Защита информации в информационно-телекоммуникационных системах и сетях с использованием программных и программно-аппаратных (в том числе, криптографических) средств защиты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информации в информационно-телекоммуникационных системах и сетях с использованием программных и программно-аппаратных средств защиты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Криптографическая защита информации</a:t>
            </a:r>
          </a:p>
          <a:p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ПМ.03 Защита информации в информационно-телекоммуникационных системах и сетях с использованием технических средств защиты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информации в информационно-телекоммуникационных системах и сетях с использованием технических средств защиты				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Физическая защита линий связи информационно-телекоммуникационных систем и сетей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27584" y="4079"/>
            <a:ext cx="8640961" cy="6275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  <a:ea typeface="+mj-ea"/>
                <a:cs typeface="+mj-cs"/>
              </a:rPr>
              <a:t>Использующие оборудование и ПО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1000" y="1577768"/>
            <a:ext cx="7992888" cy="381642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>
            <a:lvl1pPr marL="180975" indent="-179388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900"/>
              </a:spcAft>
              <a:buClrTx/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</a:rPr>
              <a:t>	</a:t>
            </a:r>
            <a:r>
              <a:rPr lang="en-US" altLang="ru-RU" sz="1600" dirty="0">
                <a:solidFill>
                  <a:srgbClr val="000000"/>
                </a:solidFill>
              </a:rPr>
              <a:t>- </a:t>
            </a:r>
            <a:r>
              <a:rPr lang="en-US" altLang="ru-RU" sz="1600" dirty="0" err="1">
                <a:solidFill>
                  <a:srgbClr val="000000"/>
                </a:solidFill>
              </a:rPr>
              <a:t>Infowatch</a:t>
            </a:r>
            <a:r>
              <a:rPr lang="ru-RU" altLang="ru-RU" sz="1600" dirty="0">
                <a:solidFill>
                  <a:srgbClr val="000000"/>
                </a:solidFill>
              </a:rPr>
              <a:t> </a:t>
            </a:r>
            <a:r>
              <a:rPr lang="en-US" altLang="ru-RU" sz="1600" dirty="0">
                <a:solidFill>
                  <a:srgbClr val="000000"/>
                </a:solidFill>
              </a:rPr>
              <a:t>(Traffic Monitor)</a:t>
            </a:r>
            <a:endParaRPr lang="ru-RU" altLang="ru-RU" sz="1600" dirty="0">
              <a:solidFill>
                <a:srgbClr val="000000"/>
              </a:solidFill>
            </a:endParaRPr>
          </a:p>
          <a:p>
            <a:pPr eaLnBrk="1" hangingPunct="1">
              <a:spcAft>
                <a:spcPts val="900"/>
              </a:spcAft>
              <a:buClrTx/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</a:rPr>
              <a:t>	- </a:t>
            </a:r>
            <a:r>
              <a:rPr lang="en-US" altLang="ru-RU" sz="1600" dirty="0" err="1">
                <a:solidFill>
                  <a:srgbClr val="000000"/>
                </a:solidFill>
              </a:rPr>
              <a:t>Infotecs</a:t>
            </a:r>
            <a:r>
              <a:rPr lang="en-US" altLang="ru-RU" sz="1600" dirty="0">
                <a:solidFill>
                  <a:srgbClr val="000000"/>
                </a:solidFill>
              </a:rPr>
              <a:t> (</a:t>
            </a:r>
            <a:r>
              <a:rPr lang="en-US" altLang="ru-RU" sz="1600" dirty="0" err="1">
                <a:solidFill>
                  <a:srgbClr val="000000"/>
                </a:solidFill>
              </a:rPr>
              <a:t>VipNet</a:t>
            </a:r>
            <a:r>
              <a:rPr lang="en-US" altLang="ru-RU" sz="1600" dirty="0">
                <a:solidFill>
                  <a:srgbClr val="000000"/>
                </a:solidFill>
              </a:rPr>
              <a:t> </a:t>
            </a:r>
            <a:r>
              <a:rPr lang="ru-RU" altLang="ru-RU" sz="1600" dirty="0">
                <a:solidFill>
                  <a:srgbClr val="000000"/>
                </a:solidFill>
              </a:rPr>
              <a:t>УЦ</a:t>
            </a:r>
            <a:r>
              <a:rPr lang="en-US" altLang="ru-RU" sz="1600" dirty="0">
                <a:solidFill>
                  <a:srgbClr val="000000"/>
                </a:solidFill>
              </a:rPr>
              <a:t>)</a:t>
            </a:r>
            <a:endParaRPr lang="ru-RU" altLang="ru-RU" sz="1600" dirty="0">
              <a:solidFill>
                <a:srgbClr val="000000"/>
              </a:solidFill>
            </a:endParaRPr>
          </a:p>
          <a:p>
            <a:pPr eaLnBrk="1" hangingPunct="1">
              <a:spcAft>
                <a:spcPts val="900"/>
              </a:spcAft>
              <a:buClrTx/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</a:rPr>
              <a:t>	- Код безопасности (Соболь, </a:t>
            </a:r>
            <a:r>
              <a:rPr lang="en-US" altLang="ru-RU" sz="1600" dirty="0">
                <a:solidFill>
                  <a:srgbClr val="000000"/>
                </a:solidFill>
              </a:rPr>
              <a:t>Secret Net</a:t>
            </a:r>
            <a:r>
              <a:rPr lang="ru-RU" altLang="ru-RU" sz="160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spcAft>
                <a:spcPts val="900"/>
              </a:spcAft>
              <a:buClrTx/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</a:rPr>
              <a:t>   - </a:t>
            </a:r>
            <a:r>
              <a:rPr lang="ru-RU" altLang="ru-RU" sz="1600" dirty="0" err="1">
                <a:solidFill>
                  <a:srgbClr val="000000"/>
                </a:solidFill>
              </a:rPr>
              <a:t>РусБИТех</a:t>
            </a:r>
            <a:r>
              <a:rPr lang="ru-RU" altLang="ru-RU" sz="1600" dirty="0">
                <a:solidFill>
                  <a:srgbClr val="000000"/>
                </a:solidFill>
              </a:rPr>
              <a:t> (</a:t>
            </a:r>
            <a:r>
              <a:rPr lang="en-US" altLang="ru-RU" sz="1600" dirty="0">
                <a:solidFill>
                  <a:srgbClr val="000000"/>
                </a:solidFill>
              </a:rPr>
              <a:t>Astra Linux SE)</a:t>
            </a:r>
          </a:p>
          <a:p>
            <a:pPr eaLnBrk="1" hangingPunct="1">
              <a:spcAft>
                <a:spcPts val="900"/>
              </a:spcAft>
              <a:buClrTx/>
              <a:buFontTx/>
              <a:buNone/>
            </a:pPr>
            <a:r>
              <a:rPr lang="en-US" altLang="ru-RU" sz="1600" dirty="0">
                <a:solidFill>
                  <a:srgbClr val="000000"/>
                </a:solidFill>
              </a:rPr>
              <a:t>   - </a:t>
            </a:r>
            <a:r>
              <a:rPr lang="ru-RU" altLang="ru-RU" sz="1600" dirty="0" err="1">
                <a:solidFill>
                  <a:srgbClr val="000000"/>
                </a:solidFill>
              </a:rPr>
              <a:t>РедСофт</a:t>
            </a:r>
            <a:r>
              <a:rPr lang="ru-RU" altLang="ru-RU" sz="1600" dirty="0">
                <a:solidFill>
                  <a:srgbClr val="000000"/>
                </a:solidFill>
              </a:rPr>
              <a:t> </a:t>
            </a:r>
            <a:r>
              <a:rPr lang="en-US" altLang="ru-RU" sz="1600" dirty="0">
                <a:solidFill>
                  <a:srgbClr val="000000"/>
                </a:solidFill>
              </a:rPr>
              <a:t>(</a:t>
            </a:r>
            <a:r>
              <a:rPr lang="en-US" altLang="ru-RU" sz="1600" dirty="0" err="1">
                <a:solidFill>
                  <a:srgbClr val="000000"/>
                </a:solidFill>
              </a:rPr>
              <a:t>RedOS</a:t>
            </a:r>
            <a:r>
              <a:rPr lang="en-US" altLang="ru-RU" sz="1600" dirty="0">
                <a:solidFill>
                  <a:srgbClr val="000000"/>
                </a:solidFill>
              </a:rPr>
              <a:t>)</a:t>
            </a:r>
            <a:endParaRPr lang="ru-RU" altLang="ru-RU" sz="1600" dirty="0">
              <a:solidFill>
                <a:srgbClr val="000000"/>
              </a:solidFill>
            </a:endParaRPr>
          </a:p>
          <a:p>
            <a:pPr eaLnBrk="1" hangingPunct="1">
              <a:spcAft>
                <a:spcPts val="900"/>
              </a:spcAft>
              <a:buClrTx/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</a:rPr>
              <a:t>   - НПО Эшелон</a:t>
            </a:r>
            <a:endParaRPr lang="en-US" altLang="ru-RU" sz="1600" dirty="0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469" y="1034182"/>
            <a:ext cx="2862842" cy="4802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62" y="1539866"/>
            <a:ext cx="1392162" cy="4161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33082"/>
            <a:ext cx="2120466" cy="5431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584" y="2231982"/>
            <a:ext cx="1745389" cy="5147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62" y="2580305"/>
            <a:ext cx="1196857" cy="5984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469" y="2845573"/>
            <a:ext cx="561550" cy="56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3858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103629"/>
            <a:ext cx="8077199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dirty="0">
                <a:latin typeface="Montserrat" panose="00000500000000000000" pitchFamily="2" charset="-52"/>
              </a:rPr>
              <a:t>Проведение учебной  и производственных практик</a:t>
            </a:r>
            <a:endParaRPr kern="1200" dirty="0">
              <a:latin typeface="Montserrat" panose="00000500000000000000" pitchFamily="2" charset="-52"/>
              <a:cs typeface="+mj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87673" y="1046068"/>
            <a:ext cx="8205242" cy="865493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302895" marR="5080">
              <a:lnSpc>
                <a:spcPts val="2110"/>
              </a:lnSpc>
              <a:spcBef>
                <a:spcPts val="610"/>
              </a:spcBef>
              <a:tabLst>
                <a:tab pos="645795" algn="l"/>
                <a:tab pos="646430" algn="l"/>
              </a:tabLst>
            </a:pPr>
            <a:r>
              <a:rPr sz="16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Будущие специалисты учатся на самом  современном оборудовании, готовятся к </a:t>
            </a:r>
            <a:r>
              <a:rPr sz="1600" kern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сдаче</a:t>
            </a:r>
            <a:r>
              <a:rPr sz="16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демонстрационного экзамена </a:t>
            </a:r>
            <a:r>
              <a:rPr sz="16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участии в  чемпионатах </a:t>
            </a:r>
            <a:r>
              <a:rPr sz="1600" kern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sz="16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ФП </a:t>
            </a:r>
            <a:r>
              <a:rPr lang="ru-RU" sz="1600" kern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Профессионалитет</a:t>
            </a:r>
            <a:r>
              <a:rPr lang="ru-RU" sz="16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6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222" y="2286305"/>
            <a:ext cx="3181668" cy="22284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3301" y="2297902"/>
            <a:ext cx="2908726" cy="208099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707890" y="2038350"/>
            <a:ext cx="2235709" cy="2790685"/>
            <a:chOff x="3707891" y="2355710"/>
            <a:chExt cx="1898014" cy="247332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7891" y="3507917"/>
              <a:ext cx="1897761" cy="13208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7891" y="2355710"/>
              <a:ext cx="1897761" cy="12072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27584" y="4079"/>
            <a:ext cx="8640961" cy="6275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ru-RU" b="1" dirty="0">
              <a:solidFill>
                <a:schemeClr val="bg1"/>
              </a:solidFill>
              <a:latin typeface="Montserrat" panose="00000500000000000000" pitchFamily="2" charset="-52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  <a:ea typeface="+mj-ea"/>
                <a:cs typeface="+mj-cs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  <a:ea typeface="+mj-ea"/>
                <a:cs typeface="+mj-cs"/>
              </a:rPr>
              <a:t>Проведение учебной  и производственных практик</a:t>
            </a:r>
            <a:endParaRPr lang="ru-RU" sz="2000" b="1" dirty="0">
              <a:solidFill>
                <a:schemeClr val="bg1"/>
              </a:solidFill>
              <a:latin typeface="Montserrat" panose="00000500000000000000" pitchFamily="2" charset="-52"/>
              <a:ea typeface="+mj-ea"/>
              <a:cs typeface="+mj-cs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90600" y="590550"/>
            <a:ext cx="7992888" cy="434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>
            <a:lvl1pPr marL="180975" indent="-179388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900"/>
              </a:spcAft>
              <a:buClrTx/>
              <a:buFontTx/>
              <a:buNone/>
            </a:pPr>
            <a:endParaRPr lang="ru-RU" altLang="ru-RU" sz="1400" dirty="0">
              <a:solidFill>
                <a:srgbClr val="000000"/>
              </a:solidFill>
            </a:endParaRPr>
          </a:p>
          <a:p>
            <a:pPr eaLnBrk="1" hangingPunct="1">
              <a:spcAft>
                <a:spcPts val="900"/>
              </a:spcAft>
              <a:buClrTx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</a:rPr>
              <a:t> Проведение учебной  и производственных практик с привлечением партнеров и работодателей</a:t>
            </a:r>
            <a:r>
              <a:rPr lang="en-US" altLang="ru-RU" sz="1400" dirty="0">
                <a:solidFill>
                  <a:srgbClr val="000000"/>
                </a:solidFill>
              </a:rPr>
              <a:t> </a:t>
            </a:r>
            <a:endParaRPr lang="ru-RU" altLang="ru-RU" sz="1400" dirty="0">
              <a:solidFill>
                <a:srgbClr val="000000"/>
              </a:solidFill>
            </a:endParaRPr>
          </a:p>
          <a:p>
            <a:pPr marL="287337" indent="-285750" eaLnBrk="1" hangingPunct="1">
              <a:spcAft>
                <a:spcPts val="900"/>
              </a:spcAft>
              <a:buClrTx/>
              <a:buFont typeface="Symbol" panose="05050102010706020507" pitchFamily="18" charset="2"/>
              <a:buChar char="-"/>
            </a:pPr>
            <a:r>
              <a:rPr lang="ru-RU" altLang="ru-RU" sz="1400" dirty="0">
                <a:solidFill>
                  <a:srgbClr val="000000"/>
                </a:solidFill>
              </a:rPr>
              <a:t>МВД РБ, </a:t>
            </a:r>
          </a:p>
          <a:p>
            <a:pPr marL="287337" indent="-285750" eaLnBrk="1" hangingPunct="1">
              <a:spcAft>
                <a:spcPts val="900"/>
              </a:spcAft>
              <a:buClrTx/>
              <a:buFont typeface="Symbol" panose="05050102010706020507" pitchFamily="18" charset="2"/>
              <a:buChar char="-"/>
            </a:pPr>
            <a:r>
              <a:rPr lang="ru-RU" altLang="ru-RU" sz="1400" dirty="0">
                <a:solidFill>
                  <a:srgbClr val="000000"/>
                </a:solidFill>
              </a:rPr>
              <a:t>Роскомнадзор, </a:t>
            </a:r>
          </a:p>
          <a:p>
            <a:pPr marL="287337" indent="-285750" eaLnBrk="1" hangingPunct="1">
              <a:spcAft>
                <a:spcPts val="900"/>
              </a:spcAft>
              <a:buClrTx/>
              <a:buFont typeface="Symbol" panose="05050102010706020507" pitchFamily="18" charset="2"/>
              <a:buChar char="-"/>
            </a:pPr>
            <a:r>
              <a:rPr lang="ru-RU" altLang="ru-RU" sz="1400" dirty="0">
                <a:solidFill>
                  <a:srgbClr val="000000"/>
                </a:solidFill>
              </a:rPr>
              <a:t>Радиочастотный центр</a:t>
            </a:r>
            <a:r>
              <a:rPr lang="en-US" altLang="ru-RU" sz="1400" dirty="0">
                <a:solidFill>
                  <a:srgbClr val="000000"/>
                </a:solidFill>
              </a:rPr>
              <a:t> </a:t>
            </a:r>
            <a:r>
              <a:rPr lang="ru-RU" altLang="ru-RU" sz="1400" dirty="0">
                <a:solidFill>
                  <a:srgbClr val="000000"/>
                </a:solidFill>
              </a:rPr>
              <a:t>ПФО,</a:t>
            </a:r>
          </a:p>
          <a:p>
            <a:pPr marL="287337" indent="-285750" eaLnBrk="1" hangingPunct="1">
              <a:spcAft>
                <a:spcPts val="900"/>
              </a:spcAft>
              <a:buClrTx/>
              <a:buFont typeface="Symbol" panose="05050102010706020507" pitchFamily="18" charset="2"/>
              <a:buChar char="-"/>
            </a:pPr>
            <a:r>
              <a:rPr lang="ru-RU" altLang="ru-RU" sz="1400" dirty="0">
                <a:solidFill>
                  <a:srgbClr val="000000"/>
                </a:solidFill>
              </a:rPr>
              <a:t> Башинформсвязь,</a:t>
            </a:r>
          </a:p>
          <a:p>
            <a:pPr marL="287337" indent="-285750" eaLnBrk="1" hangingPunct="1">
              <a:spcAft>
                <a:spcPts val="900"/>
              </a:spcAft>
              <a:buClrTx/>
              <a:buFont typeface="Symbol" panose="05050102010706020507" pitchFamily="18" charset="2"/>
              <a:buChar char="-"/>
            </a:pPr>
            <a:r>
              <a:rPr lang="en-US" altLang="ru-RU" sz="1400" dirty="0">
                <a:solidFill>
                  <a:srgbClr val="000000"/>
                </a:solidFill>
              </a:rPr>
              <a:t> </a:t>
            </a:r>
            <a:r>
              <a:rPr lang="ru-RU" altLang="ru-RU" sz="1400" dirty="0" err="1">
                <a:solidFill>
                  <a:srgbClr val="000000"/>
                </a:solidFill>
              </a:rPr>
              <a:t>Промсвязь</a:t>
            </a:r>
            <a:r>
              <a:rPr lang="ru-RU" altLang="ru-RU" sz="1400" dirty="0">
                <a:solidFill>
                  <a:srgbClr val="000000"/>
                </a:solidFill>
              </a:rPr>
              <a:t>,</a:t>
            </a:r>
          </a:p>
          <a:p>
            <a:pPr marL="287337" indent="-285750" eaLnBrk="1" hangingPunct="1">
              <a:spcAft>
                <a:spcPts val="900"/>
              </a:spcAft>
              <a:buClrTx/>
              <a:buFont typeface="Symbol" panose="05050102010706020507" pitchFamily="18" charset="2"/>
              <a:buChar char="-"/>
            </a:pPr>
            <a:r>
              <a:rPr lang="ru-RU" altLang="ru-RU" sz="1400" dirty="0">
                <a:solidFill>
                  <a:srgbClr val="000000"/>
                </a:solidFill>
              </a:rPr>
              <a:t> </a:t>
            </a:r>
            <a:r>
              <a:rPr lang="ru-RU" altLang="ru-RU" sz="1400" dirty="0" err="1">
                <a:solidFill>
                  <a:srgbClr val="000000"/>
                </a:solidFill>
              </a:rPr>
              <a:t>Хуавей</a:t>
            </a:r>
            <a:r>
              <a:rPr lang="ru-RU" altLang="ru-RU" sz="1400" dirty="0">
                <a:solidFill>
                  <a:srgbClr val="000000"/>
                </a:solidFill>
              </a:rPr>
              <a:t>, </a:t>
            </a:r>
          </a:p>
          <a:p>
            <a:pPr marL="287337" indent="-285750" eaLnBrk="1" hangingPunct="1">
              <a:spcAft>
                <a:spcPts val="900"/>
              </a:spcAft>
              <a:buClrTx/>
              <a:buFont typeface="Symbol" panose="05050102010706020507" pitchFamily="18" charset="2"/>
              <a:buChar char="-"/>
            </a:pPr>
            <a:r>
              <a:rPr lang="ru-RU" altLang="ru-RU" sz="1400" dirty="0">
                <a:solidFill>
                  <a:srgbClr val="000000"/>
                </a:solidFill>
              </a:rPr>
              <a:t>Вымпелком,</a:t>
            </a:r>
          </a:p>
          <a:p>
            <a:pPr marL="287337" indent="-285750" eaLnBrk="1" hangingPunct="1">
              <a:spcAft>
                <a:spcPts val="900"/>
              </a:spcAft>
              <a:buClrTx/>
              <a:buFont typeface="Symbol" panose="05050102010706020507" pitchFamily="18" charset="2"/>
              <a:buChar char="-"/>
            </a:pPr>
            <a:r>
              <a:rPr lang="ru-RU" altLang="ru-RU" sz="1400" dirty="0" err="1">
                <a:solidFill>
                  <a:srgbClr val="000000"/>
                </a:solidFill>
              </a:rPr>
              <a:t>Спецмонтаж</a:t>
            </a:r>
            <a:r>
              <a:rPr lang="ru-RU" altLang="ru-RU" sz="1400" dirty="0">
                <a:solidFill>
                  <a:srgbClr val="000000"/>
                </a:solidFill>
              </a:rPr>
              <a:t> сервис,</a:t>
            </a:r>
          </a:p>
          <a:p>
            <a:pPr marL="287337" indent="-285750" eaLnBrk="1" hangingPunct="1">
              <a:spcAft>
                <a:spcPts val="900"/>
              </a:spcAft>
              <a:buClrTx/>
              <a:buFont typeface="Symbol" panose="05050102010706020507" pitchFamily="18" charset="2"/>
              <a:buChar char="-"/>
            </a:pPr>
            <a:r>
              <a:rPr lang="ru-RU" altLang="ru-RU" sz="1400" dirty="0">
                <a:solidFill>
                  <a:srgbClr val="000000"/>
                </a:solidFill>
              </a:rPr>
              <a:t>АН Синтез,</a:t>
            </a:r>
          </a:p>
          <a:p>
            <a:pPr marL="287337" indent="-285750" eaLnBrk="1" hangingPunct="1">
              <a:spcAft>
                <a:spcPts val="900"/>
              </a:spcAft>
              <a:buClrTx/>
              <a:buFont typeface="Symbol" panose="05050102010706020507" pitchFamily="18" charset="2"/>
              <a:buChar char="-"/>
            </a:pPr>
            <a:r>
              <a:rPr lang="ru-RU" altLang="ru-RU" sz="1400" dirty="0">
                <a:solidFill>
                  <a:srgbClr val="000000"/>
                </a:solidFill>
              </a:rPr>
              <a:t>ИЦСБ</a:t>
            </a:r>
            <a:r>
              <a:rPr lang="en-US" altLang="ru-RU" sz="1400" dirty="0">
                <a:solidFill>
                  <a:srgbClr val="000000"/>
                </a:solidFill>
              </a:rPr>
              <a:t> </a:t>
            </a:r>
            <a:endParaRPr lang="ru-RU" altLang="ru-RU" sz="1400" dirty="0">
              <a:solidFill>
                <a:srgbClr val="000000"/>
              </a:solidFill>
            </a:endParaRPr>
          </a:p>
          <a:p>
            <a:pPr marL="287337" indent="-285750" eaLnBrk="1" hangingPunct="1">
              <a:spcAft>
                <a:spcPts val="900"/>
              </a:spcAft>
              <a:buClrTx/>
              <a:buFont typeface="Symbol" panose="05050102010706020507" pitchFamily="18" charset="2"/>
              <a:buChar char="-"/>
            </a:pPr>
            <a:r>
              <a:rPr lang="en-US" altLang="ru-RU" sz="1400" dirty="0" err="1">
                <a:solidFill>
                  <a:srgbClr val="000000"/>
                </a:solidFill>
              </a:rPr>
              <a:t>Infotecs</a:t>
            </a:r>
            <a:endParaRPr lang="en-US" altLang="ru-RU" sz="1400" dirty="0">
              <a:solidFill>
                <a:srgbClr val="000000"/>
              </a:solidFill>
            </a:endParaRPr>
          </a:p>
          <a:p>
            <a:pPr eaLnBrk="1" hangingPunct="1">
              <a:spcAft>
                <a:spcPts val="900"/>
              </a:spcAft>
              <a:buClrTx/>
              <a:buFontTx/>
              <a:buNone/>
            </a:pPr>
            <a:endParaRPr lang="ru-RU" altLang="ru-RU" sz="1400" dirty="0">
              <a:solidFill>
                <a:srgbClr val="000000"/>
              </a:solidFill>
            </a:endParaRPr>
          </a:p>
        </p:txBody>
      </p:sp>
      <p:pic>
        <p:nvPicPr>
          <p:cNvPr id="2052" name="Picture 4" descr="InfoTeCS">
            <a:extLst>
              <a:ext uri="{FF2B5EF4-FFF2-40B4-BE49-F238E27FC236}">
                <a16:creationId xmlns:a16="http://schemas.microsoft.com/office/drawing/2014/main" id="{A28542B2-2D82-46AB-A954-2096F90BC8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5" b="27190"/>
          <a:stretch/>
        </p:blipFill>
        <p:spPr bwMode="auto">
          <a:xfrm>
            <a:off x="6877647" y="1235091"/>
            <a:ext cx="1997481" cy="69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ротивопожарная автоматика,системы безопасности и слаботочные сети">
            <a:extLst>
              <a:ext uri="{FF2B5EF4-FFF2-40B4-BE49-F238E27FC236}">
                <a16:creationId xmlns:a16="http://schemas.microsoft.com/office/drawing/2014/main" id="{26A50E75-5026-4508-95DF-3E36F05F2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191" y="3835425"/>
            <a:ext cx="248602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БАШИНФОРМСВЯЗЬ&quot; | Компания «АКТИВНЫЕ АКЦИИ»">
            <a:extLst>
              <a:ext uri="{FF2B5EF4-FFF2-40B4-BE49-F238E27FC236}">
                <a16:creationId xmlns:a16="http://schemas.microsoft.com/office/drawing/2014/main" id="{80252E55-6E32-4EFB-8C10-9DB3A9735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894" y="2245761"/>
            <a:ext cx="1544621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ПАО &quot;Промсвязьбанк&quot; - Банки Юга.ру">
            <a:extLst>
              <a:ext uri="{FF2B5EF4-FFF2-40B4-BE49-F238E27FC236}">
                <a16:creationId xmlns:a16="http://schemas.microsoft.com/office/drawing/2014/main" id="{848502BF-6549-4A59-9DF8-37D0142AE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821" y="1828477"/>
            <a:ext cx="2324100" cy="90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ВымпелКом ПАО">
            <a:extLst>
              <a:ext uri="{FF2B5EF4-FFF2-40B4-BE49-F238E27FC236}">
                <a16:creationId xmlns:a16="http://schemas.microsoft.com/office/drawing/2014/main" id="{BE4F393A-3AB8-464F-BAFA-975844D5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233" y="3066530"/>
            <a:ext cx="1690688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uawei» — китайская компания, производитель мобильных устройств">
            <a:extLst>
              <a:ext uri="{FF2B5EF4-FFF2-40B4-BE49-F238E27FC236}">
                <a16:creationId xmlns:a16="http://schemas.microsoft.com/office/drawing/2014/main" id="{A83E5CFD-043C-4A9A-8F66-958B2677C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962" y="3946739"/>
            <a:ext cx="903817" cy="90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72852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2120" y="27177"/>
            <a:ext cx="44494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85" dirty="0"/>
              <a:t>Внекласс</a:t>
            </a:r>
            <a:r>
              <a:rPr sz="3200" spc="-100" dirty="0"/>
              <a:t>н</a:t>
            </a:r>
            <a:r>
              <a:rPr sz="3200" spc="-190" dirty="0"/>
              <a:t>ая </a:t>
            </a:r>
            <a:r>
              <a:rPr sz="3200" spc="-180" dirty="0"/>
              <a:t>ж</a:t>
            </a:r>
            <a:r>
              <a:rPr sz="3200" spc="-125" dirty="0"/>
              <a:t>и</a:t>
            </a:r>
            <a:r>
              <a:rPr sz="3200" spc="-100" dirty="0"/>
              <a:t>знь</a:t>
            </a:r>
            <a:endParaRPr sz="320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BAE5233-DBAA-4BA5-A59E-369AF3984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2"/>
          <a:stretch/>
        </p:blipFill>
        <p:spPr bwMode="auto">
          <a:xfrm>
            <a:off x="2298214" y="742950"/>
            <a:ext cx="4480080" cy="208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44ADF86B-F314-4278-94CF-4D3F609E8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8192"/>
            <a:ext cx="3971108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0857BD0-75A0-4D43-BE0A-BE9110066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95550"/>
            <a:ext cx="4015796" cy="232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529</Words>
  <Application>Microsoft Office PowerPoint</Application>
  <PresentationFormat>Экран (16:9)</PresentationFormat>
  <Paragraphs>103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Montserrat</vt:lpstr>
      <vt:lpstr>Symbol</vt:lpstr>
      <vt:lpstr>Tahoma</vt:lpstr>
      <vt:lpstr>Times New Roman</vt:lpstr>
      <vt:lpstr>Verdana</vt:lpstr>
      <vt:lpstr>Office Theme</vt:lpstr>
      <vt:lpstr>Презентация PowerPoint</vt:lpstr>
      <vt:lpstr>УКРТБ</vt:lpstr>
      <vt:lpstr>Обучение </vt:lpstr>
      <vt:lpstr>Презентация PowerPoint</vt:lpstr>
      <vt:lpstr>Основные дисциплины:</vt:lpstr>
      <vt:lpstr>Презентация PowerPoint</vt:lpstr>
      <vt:lpstr>Проведение учебной  и производственных практик</vt:lpstr>
      <vt:lpstr>Презентация PowerPoint</vt:lpstr>
      <vt:lpstr>Внеклассная жизнь</vt:lpstr>
      <vt:lpstr>Результат</vt:lpstr>
      <vt:lpstr>Результат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Ибрагимова Э.В</dc:creator>
  <cp:lastModifiedBy>PloVik</cp:lastModifiedBy>
  <cp:revision>6</cp:revision>
  <dcterms:created xsi:type="dcterms:W3CDTF">2022-03-19T05:21:57Z</dcterms:created>
  <dcterms:modified xsi:type="dcterms:W3CDTF">2023-05-03T10:53:17Z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2022-03-19T00:00:00Z</vt:filetime>
  </property>
</Properties>
</file>