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7" autoAdjust="0"/>
    <p:restoredTop sz="93537" autoAdjust="0"/>
  </p:normalViewPr>
  <p:slideViewPr>
    <p:cSldViewPr>
      <p:cViewPr varScale="1">
        <p:scale>
          <a:sx n="72" d="100"/>
          <a:sy n="72" d="100"/>
        </p:scale>
        <p:origin x="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sv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22.emf"/><Relationship Id="rId9" Type="http://schemas.openxmlformats.org/officeDocument/2006/relationships/image" Target="../media/image3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svg"/><Relationship Id="rId11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3887849" cy="4710729"/>
            <a:chOff x="0" y="0"/>
            <a:chExt cx="1910655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96629" y="1940496"/>
              <a:ext cx="11074399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09.02.09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«Веб-разработка»</a:t>
              </a:r>
              <a:endParaRPr lang="ru-RU" sz="54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4080" y="8464860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en-US" sz="3200" b="1" spc="-1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2</a:t>
            </a:r>
            <a:r>
              <a:rPr lang="ru-RU" sz="3200" b="1" spc="-18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173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5F394A52-3A86-4FD5-AE71-311F001D55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809C3404-8C99-4D8A-934A-115E9D943D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B30C0A3-8CE7-4259-9610-05D30F4C5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4" name="Freeform 35">
            <a:extLst>
              <a:ext uri="{FF2B5EF4-FFF2-40B4-BE49-F238E27FC236}">
                <a16:creationId xmlns:a16="http://schemas.microsoft.com/office/drawing/2014/main" id="{DE02C9B4-E9B7-4DE3-9533-3AAD42AF8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58957" y="7284956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3076539"/>
            <a:ext cx="8697236" cy="5888247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9896" y="958070"/>
              <a:ext cx="7016586" cy="4924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3538" algn="just"/>
              <a:r>
                <a:rPr lang="ru-RU" sz="18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 </a:t>
              </a: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Разработчик веб-приложений — это специалист, занимающийся созданием, разработкой и поддержкой веб-приложений, то есть программных продуктов, работающих в браузере через интернет. Его работа включает проектирование интерфейсов, разработку серверной части приложений, интеграцию баз данных, обеспечение безопасности и оптимизацию производительности</a:t>
              </a:r>
              <a:endPara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509101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485900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9590765" y="3076539"/>
            <a:ext cx="2856903" cy="2850521"/>
            <a:chOff x="0" y="0"/>
            <a:chExt cx="3084091" cy="3077198"/>
          </a:xfrm>
        </p:grpSpPr>
        <p:grpSp>
          <p:nvGrpSpPr>
            <p:cNvPr id="9" name="Group 9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0" name="Freeform 10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0531" y="257100"/>
              <a:ext cx="2798675" cy="25251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Фронтенд-разработка: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Работа над клиентской частью приложения, включая интерфейс пользователя 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и взаимодействие 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с ним</a:t>
              </a:r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12877802" y="6117402"/>
            <a:ext cx="2856900" cy="2850516"/>
            <a:chOff x="0" y="0"/>
            <a:chExt cx="3084091" cy="3077198"/>
          </a:xfrm>
        </p:grpSpPr>
        <p:grpSp>
          <p:nvGrpSpPr>
            <p:cNvPr id="13" name="Group 1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4" name="Freeform 1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38159"/>
              <a:ext cx="3084091" cy="22094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Безопасность. 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-Оптимизация производительности. 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Работа с системами контроля версий.</a:t>
              </a:r>
            </a:p>
            <a:p>
              <a:pPr algn="ctr"/>
              <a:r>
                <a:rPr lang="ru-RU" sz="19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(Автоматическое тестирование</a:t>
              </a:r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12877800" y="3076541"/>
            <a:ext cx="2856902" cy="2850517"/>
            <a:chOff x="0" y="0"/>
            <a:chExt cx="3084091" cy="3077198"/>
          </a:xfrm>
        </p:grpSpPr>
        <p:grpSp>
          <p:nvGrpSpPr>
            <p:cNvPr id="17" name="Group 17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18" name="Freeform 1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TextBox 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5986" y="318674"/>
              <a:ext cx="2732110" cy="239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Бэкенд-разработка: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Создание серверной стороны приложения, включающей обработку запросов 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от клиента, работу 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с БД и выполнение бизнес-логики</a:t>
              </a:r>
            </a:p>
          </p:txBody>
        </p:sp>
      </p:grpSp>
      <p:grpSp>
        <p:nvGrpSpPr>
          <p:cNvPr id="24" name="Group 24"/>
          <p:cNvGrpSpPr>
            <a:grpSpLocks noGrp="1" noUngrp="1" noRot="1" noMove="1" noResize="1"/>
          </p:cNvGrpSpPr>
          <p:nvPr/>
        </p:nvGrpSpPr>
        <p:grpSpPr>
          <a:xfrm>
            <a:off x="9604017" y="6117402"/>
            <a:ext cx="2856903" cy="2850519"/>
            <a:chOff x="0" y="0"/>
            <a:chExt cx="3084091" cy="3077198"/>
          </a:xfrm>
        </p:grpSpPr>
        <p:grpSp>
          <p:nvGrpSpPr>
            <p:cNvPr id="25" name="Group 25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3084091" cy="3077198"/>
              <a:chOff x="0" y="0"/>
              <a:chExt cx="5173869" cy="5162306"/>
            </a:xfrm>
          </p:grpSpPr>
          <p:sp>
            <p:nvSpPr>
              <p:cNvPr id="26" name="Freeform 26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5173869" cy="5162306"/>
              </a:xfrm>
              <a:custGeom>
                <a:avLst/>
                <a:gdLst/>
                <a:ahLst/>
                <a:cxnLst/>
                <a:rect l="l" t="t" r="r" b="b"/>
                <a:pathLst>
                  <a:path w="5173869" h="5162306">
                    <a:moveTo>
                      <a:pt x="0" y="0"/>
                    </a:moveTo>
                    <a:lnTo>
                      <a:pt x="0" y="5162306"/>
                    </a:lnTo>
                    <a:lnTo>
                      <a:pt x="5173869" y="5162306"/>
                    </a:lnTo>
                    <a:lnTo>
                      <a:pt x="5173869" y="0"/>
                    </a:lnTo>
                    <a:lnTo>
                      <a:pt x="0" y="0"/>
                    </a:lnTo>
                    <a:close/>
                    <a:moveTo>
                      <a:pt x="5112909" y="5101346"/>
                    </a:moveTo>
                    <a:lnTo>
                      <a:pt x="59690" y="5101346"/>
                    </a:lnTo>
                    <a:lnTo>
                      <a:pt x="59690" y="59690"/>
                    </a:lnTo>
                    <a:lnTo>
                      <a:pt x="5112909" y="59690"/>
                    </a:lnTo>
                    <a:lnTo>
                      <a:pt x="5112909" y="5101346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Box 2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415" y="740425"/>
              <a:ext cx="2651459" cy="15948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Полная 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разработка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 веб-приложений</a:t>
              </a:r>
            </a:p>
          </p:txBody>
        </p:sp>
      </p:grp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734068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392939" y="1245872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130157563"/>
              </p:ext>
            </p:extLst>
          </p:nvPr>
        </p:nvGraphicFramePr>
        <p:xfrm>
          <a:off x="-299545" y="-168494"/>
          <a:ext cx="18790746" cy="1056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9545" y="-168494"/>
                        <a:ext cx="18790746" cy="1056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496800" y="1249208"/>
            <a:ext cx="5967224" cy="9075891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7467600" y="1790700"/>
            <a:ext cx="9791699" cy="1768146"/>
            <a:chOff x="0" y="-368058"/>
            <a:chExt cx="7325890" cy="1423399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-368058"/>
              <a:ext cx="7325890" cy="1423399"/>
              <a:chOff x="0" y="-617454"/>
              <a:chExt cx="12289910" cy="2387894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17454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1724" y="249327"/>
              <a:ext cx="6308767" cy="272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Проектирование и разработка информационных ресурсов</a:t>
              </a:r>
            </a:p>
          </p:txBody>
        </p:sp>
      </p:grp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82400" y="88023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3946663"/>
            <a:ext cx="9791699" cy="1501638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119" y="152574"/>
              <a:ext cx="6308767" cy="641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4" indent="-101600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Техническая поддержка и  администрирование информационных ресурсов</a:t>
              </a:r>
            </a:p>
          </p:txBody>
        </p: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587D79BC-2AB2-41DC-8840-06D8FFCEA7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5775462"/>
            <a:ext cx="9791699" cy="1501638"/>
            <a:chOff x="0" y="-14054"/>
            <a:chExt cx="7325890" cy="1423399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44D83E40-3F1C-48C5-8FF2-17CBCBC8A3D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14054"/>
              <a:ext cx="7325890" cy="1423399"/>
              <a:chOff x="0" y="-23577"/>
              <a:chExt cx="12289910" cy="238789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57C3B84-9A38-4A0A-A928-1C58C72A8C9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57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8BB6C236-8870-499C-B1E7-F092E8C7C8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1095" y="523063"/>
              <a:ext cx="6308767" cy="641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Разработка веб-приложения на стороне клиента</a:t>
              </a:r>
            </a:p>
            <a:p>
              <a:pPr marL="92075" lvl="5" indent="263525"/>
              <a:endPara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</p:txBody>
        </p:sp>
      </p:grpSp>
      <p:grpSp>
        <p:nvGrpSpPr>
          <p:cNvPr id="38" name="Group 2">
            <a:extLst>
              <a:ext uri="{FF2B5EF4-FFF2-40B4-BE49-F238E27FC236}">
                <a16:creationId xmlns:a16="http://schemas.microsoft.com/office/drawing/2014/main" id="{3AA45A6D-D02C-46D5-9488-A189F96161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7623310"/>
            <a:ext cx="9791699" cy="1501638"/>
            <a:chOff x="0" y="-68146"/>
            <a:chExt cx="7325890" cy="142339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CC85A62E-B6B0-4C52-8ED9-6A7E3E48645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68146"/>
              <a:ext cx="7325890" cy="1423399"/>
              <a:chOff x="0" y="-114321"/>
              <a:chExt cx="12289910" cy="2387894"/>
            </a:xfrm>
          </p:grpSpPr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57FBAE89-22E7-4011-905C-4B13401BF1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114321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BBCCF07F-7B67-47E8-ACE2-635D4F566A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6258" y="539848"/>
              <a:ext cx="6308767" cy="320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Разработка серверной части веб-приложений</a:t>
              </a:r>
            </a:p>
          </p:txBody>
        </p: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748" y="-359592"/>
            <a:ext cx="8731250" cy="85978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039CDC-060F-47DB-B46A-669163F3C4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1012760" y="1162361"/>
            <a:ext cx="5692840" cy="51302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4811" b="32043"/>
          <a:stretch/>
        </p:blipFill>
        <p:spPr>
          <a:xfrm rot="5460000">
            <a:off x="1483708" y="44269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52077" y="6680457"/>
            <a:ext cx="566603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КОМПЕТЕНЦИИ </a:t>
            </a:r>
          </a:p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ВЕБ-РАЗРАБОТЧИКА</a:t>
            </a:r>
            <a:endParaRPr lang="en-US" sz="2800" spc="420" dirty="0">
              <a:solidFill>
                <a:srgbClr val="FFFFFF"/>
              </a:solidFill>
              <a:latin typeface="Clear Sans" panose="020B0604020202020204" charset="0"/>
              <a:ea typeface="Clear Sans"/>
              <a:cs typeface="Clear Sans" panose="020B0604020202020204" charset="0"/>
              <a:sym typeface="Clear Sans"/>
            </a:endParaRP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598024">
            <a:off x="3931319" y="8606030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1199257"/>
            <a:ext cx="144247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b="1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</a:t>
            </a:r>
            <a:r>
              <a:rPr lang="ru-RU" sz="36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ВЕБ-РАЗРАБОТЧИК</a:t>
            </a:r>
            <a:endParaRPr lang="ru-RU" sz="3600" b="1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5852160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D38D0E-3373-4579-B5AA-BCA23BD902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920" y="3023299"/>
            <a:ext cx="2956560" cy="273730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3FA348-4719-4497-9103-FE1050950E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920" y="6483641"/>
            <a:ext cx="2956560" cy="266024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FA2E1C-F9EF-4C13-9063-2D6C274BC3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30200" y="3023299"/>
            <a:ext cx="2956560" cy="273730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E55D8F-CAEF-4061-AFF9-2B1C147C48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30200" y="6483641"/>
            <a:ext cx="2956560" cy="266024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306BBC-69AC-43FE-AFF7-0D2C1AC4AA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30200" y="3725483"/>
            <a:ext cx="2956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Дополнительный ПМ</a:t>
            </a:r>
          </a:p>
          <a:p>
            <a:pPr algn="ctr" defTabSz="1371600"/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«Разработка серверной части веб приложений»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501598"/>
            <a:ext cx="574548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Проектирование информационных ресурсов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Разработка интерфейсов пользователя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Тестирование информационных ресурсов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Настройка и сопровождение информационных ресурсов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Обеспечение безопасности информационных ресурсов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Проектирование и дизайн интерфейсов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Верстка страниц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Разработка клиентской части информационных ресурсов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Программирование на стороне сервера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r>
              <a:rPr lang="ru-RU" sz="21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Программирование с использование программных платформ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endParaRPr lang="ru-RU" sz="2100" b="1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2" name="Прямоугольник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4510" y="3422454"/>
            <a:ext cx="2929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ru-RU" sz="24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algn="ctr" defTabSz="1371600"/>
            <a:r>
              <a:rPr lang="ru-RU" sz="24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Разработка мобильных приложений</a:t>
            </a:r>
            <a:endParaRPr lang="ru-RU" sz="2400" dirty="0">
              <a:solidFill>
                <a:prstClr val="black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3" name="Прямоугольник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87860" y="6963845"/>
            <a:ext cx="26632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ru-RU" sz="24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algn="ctr" defTabSz="1371600"/>
            <a:r>
              <a:rPr lang="ru-RU" sz="24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Разработка компьютерных игр</a:t>
            </a:r>
            <a:endParaRPr lang="ru-RU" sz="2400" dirty="0">
              <a:solidFill>
                <a:prstClr val="black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12" name="Прямоугольник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14960" y="6522809"/>
            <a:ext cx="295656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ru-RU" sz="27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algn="ctr" defTabSz="1371600"/>
            <a:endParaRPr lang="ru-RU" sz="24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algn="ctr" defTabSz="1371600"/>
            <a:r>
              <a:rPr lang="ru-RU" sz="23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Программирование на языках </a:t>
            </a:r>
            <a:r>
              <a:rPr lang="en-US" sz="23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C#</a:t>
            </a:r>
            <a:r>
              <a:rPr lang="ru-RU" sz="23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/</a:t>
            </a:r>
            <a:r>
              <a:rPr lang="en-US" sz="23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Python</a:t>
            </a:r>
            <a:r>
              <a:rPr lang="ru-RU" sz="23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/1С</a:t>
            </a:r>
            <a:br>
              <a:rPr lang="ru-RU" sz="24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</a:br>
            <a:endParaRPr lang="ru-RU" sz="2400" dirty="0">
              <a:solidFill>
                <a:prstClr val="black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F54529-1CCF-47E7-9E90-FCB3B147C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7284034" y="8617617"/>
            <a:ext cx="900670" cy="1581664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3E4F4D3D-AF90-4175-BBA7-B4A821D287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64000" y="9152956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1777898232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021764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2761175" y="8824913"/>
            <a:ext cx="2933700" cy="1576388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7988" y="7552372"/>
            <a:ext cx="843222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75" lvl="5" indent="263525"/>
            <a:r>
              <a:rPr lang="ru-RU" sz="2400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Выпускники специальности «Веб-разработка" могут работать в различных сферах экономики, где требуется создание, разработка и поддержка веб-приложений. Основные сферы включают:</a:t>
            </a:r>
            <a:endParaRPr lang="ru-RU" sz="2400" b="1" dirty="0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770709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4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0000" y="1762546"/>
            <a:ext cx="986557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ГДЕ НУЖЕН </a:t>
            </a:r>
            <a:r>
              <a:rPr lang="ru-RU" sz="3600" b="1" dirty="0">
                <a:solidFill>
                  <a:schemeClr val="bg1"/>
                </a:solidFill>
                <a:latin typeface="Clear Sans "/>
                <a:cs typeface="Clear Sans Medium" panose="020B0604020202020204" charset="0"/>
              </a:rPr>
              <a:t>ВЕБ-РАЗРАБОТЧИК?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9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3654115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243" y="7003552"/>
            <a:ext cx="4977557" cy="202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34400" y="3779734"/>
            <a:ext cx="6299200" cy="296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Вертикальный рост:</a:t>
            </a:r>
          </a:p>
          <a:p>
            <a:endParaRPr lang="ru-RU" sz="2000" dirty="0">
              <a:solidFill>
                <a:schemeClr val="bg1"/>
              </a:solidFill>
              <a:latin typeface="Clear Sans "/>
              <a:ea typeface="+mj-ea"/>
              <a:cs typeface="Clear Sans Medium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Младший разработчик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Средний разработчик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Старший разработчик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Руководитель отдела разработки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Технический директор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473364"/>
            <a:ext cx="9791699" cy="3576116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323A884-3053-41B6-8880-4B6ADDA00A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" b="6087"/>
          <a:stretch/>
        </p:blipFill>
        <p:spPr bwMode="auto">
          <a:xfrm>
            <a:off x="-145143" y="2141815"/>
            <a:ext cx="6977743" cy="41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0058400" y="3659883"/>
            <a:ext cx="8229599" cy="4737401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25200" y="4449176"/>
            <a:ext cx="10158239" cy="3158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 «АЛЕКС ИНТЕГРО» 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ПАО МТС 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ОАО «УФАНЕТ»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НПК «ПРОГРЕСС»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ГК «АйТи»</a:t>
            </a:r>
            <a:endParaRPr lang="en-US" sz="28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  <a:sym typeface="Clear Sans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443" y="8997784"/>
            <a:ext cx="4977557" cy="2025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1F91A2-F791-4703-A2CB-9CEDA4203D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2" y="2038956"/>
            <a:ext cx="8990333" cy="6358328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3439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499" y="1866900"/>
            <a:ext cx="734624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289</Words>
  <Application>Microsoft Office PowerPoint</Application>
  <PresentationFormat>Произвольный</PresentationFormat>
  <Paragraphs>69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Calibri</vt:lpstr>
      <vt:lpstr>Clear Sans</vt:lpstr>
      <vt:lpstr>Clear Sans Medium</vt:lpstr>
      <vt:lpstr>Tahoma</vt:lpstr>
      <vt:lpstr>Wingdings</vt:lpstr>
      <vt:lpstr>Montserrat</vt:lpstr>
      <vt:lpstr>Arial</vt:lpstr>
      <vt:lpstr>Clear Sans 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54</cp:revision>
  <dcterms:created xsi:type="dcterms:W3CDTF">2006-08-16T00:00:00Z</dcterms:created>
  <dcterms:modified xsi:type="dcterms:W3CDTF">2025-06-10T08:55:51Z</dcterms:modified>
  <dc:identifier>DAGnOMo6tPc</dc:identifier>
</cp:coreProperties>
</file>