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4" r:id="rId5"/>
    <p:sldId id="259" r:id="rId6"/>
    <p:sldId id="274" r:id="rId7"/>
    <p:sldId id="273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lear Sans" panose="020B0604020202020204" charset="0"/>
      <p:regular r:id="rId16"/>
    </p:embeddedFont>
    <p:embeddedFont>
      <p:font typeface="Clear Sans Medium" panose="020B0604020202020204" charset="0"/>
      <p:regular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0" autoAdjust="0"/>
    <p:restoredTop sz="93537" autoAdjust="0"/>
  </p:normalViewPr>
  <p:slideViewPr>
    <p:cSldViewPr>
      <p:cViewPr varScale="1">
        <p:scale>
          <a:sx n="72" d="100"/>
          <a:sy n="72" d="100"/>
        </p:scale>
        <p:origin x="5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3152-EFF5-4134-923D-70A460CA0591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9EAC7-71FB-46A6-A68E-8B1A9166F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EAC7-71FB-46A6-A68E-8B1A9166F5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0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9F8FA-A9D4-45EC-9A6C-269A8E0BA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9EE3D9-909A-44F6-BFC2-EE411035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834CB-5854-4E39-BC2B-EBA9F15D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C4FEF1-FC8C-42BA-A1D2-5315A683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6F184-F1A1-44BF-B9CC-12DC034E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1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2A24-1DAC-4309-9BEA-C6D26849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566D4-9872-4947-BB82-E37CFDDD0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D15C2-5036-4A97-B29E-1A4721F4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46E6B8-F076-4EF0-8309-412C4025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3B323-FDD4-458C-A034-7B8B1443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1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C275A-B2F2-46DA-B0F7-9015473E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37338-788F-47D1-8243-78CC17DC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0D61A-5DB3-47B6-9732-6E94A475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DEDD6-00E3-44E9-8910-33383C64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5264C-FDE9-46C6-A304-10966D44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5AB32-8213-43AD-96CF-D1014868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1D98C-DE91-4C41-9ED2-570F0C3EF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59EFEF-3805-4B81-BECA-059CCB331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63770-D63F-4F35-A77C-E0773C42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DC3BD5-A4C3-47C8-A00A-AA4095E0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A907F0-D3D6-4299-B568-155D7494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5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9DA04-DF4F-4DD6-8897-722971EE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BE0480-EFB4-49BA-948B-F1580396E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82B68C-4181-4E77-B73D-60CB80DBE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FD3305-7AB8-4213-8229-F4A442EAB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840CF6-B9C3-46A1-BCC2-56CE4D3AA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6E20FF-3A55-4BF3-AFE7-8ED9B09A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910A38-C70B-4F7D-A64B-CCCDB9CB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AFDCAB-A083-4DE5-A07A-B4D4F39A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8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88D9-F879-4A41-AB84-D910E380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76F312-5952-4D45-97F1-43823242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65A6B1-DB35-435B-8B98-F9F485D7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1EEF19-48D5-469B-86A9-6A8990CE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46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BB5849-4125-44E0-8AA8-EDE3CE08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212BEB-52EC-488E-809D-07081F89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984D3-8E6A-4511-ABFC-E0E52D16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07F0B-CB91-4387-8CD5-DF6F6DD1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63AA8-19B5-4998-B550-9F1425ECA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CB24F-5579-454D-B693-7488BA1B3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E3B473-14B3-4A61-A20C-2B839B0A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EBB7A-8573-4651-973A-153D15FB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8BBE-A577-43C7-8647-5A404C4C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DED85-7EA2-423A-8F73-18BC5AC1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E6728F-7C92-4D83-8259-3B8DD1282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2C603-CA1F-4EEF-A65B-7D0DBE47F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B0544E-F492-436D-A606-1131C1E3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B8614-3F7D-4E75-8D3C-1CC40BBB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FE616B-00EB-4620-928F-FBAA66C3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567CF-5997-46F6-B5EC-4DC16BA4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F5C9B9-7471-4329-86B4-41FA055A8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D994A-4748-486A-835C-CC085526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1D638-2117-4433-873D-6B5282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CF823-91F5-4156-940C-0F7443B1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9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D496CA-1517-47F4-B126-DD760516E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B073D9-0EC8-4175-B0A7-87113EE0F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728F4-DE3C-43C2-A4E5-3778EDAF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DC581-EC0E-480F-BF8C-6DAE6B48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80660-496B-48A6-AB1C-72232EEC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5D63B-111A-4C36-82CB-05792483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37A2F0-723F-49CD-9A92-6AB93C4FA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5C6BA4-C201-43C0-AA1F-A16F35E20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FB665-B226-4F35-9934-72B8523B5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17A77-1ADD-454A-A623-2CAF377B7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4.svg"/><Relationship Id="rId10" Type="http://schemas.openxmlformats.org/officeDocument/2006/relationships/image" Target="../media/image28.sv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32.emf"/><Relationship Id="rId9" Type="http://schemas.openxmlformats.org/officeDocument/2006/relationships/image" Target="../media/image26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38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4E72E0-6E87-4C6D-BA15-59D9FFFEE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4" y="2788135"/>
            <a:ext cx="13887849" cy="4710729"/>
            <a:chOff x="0" y="0"/>
            <a:chExt cx="19106557" cy="6280972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19106557" cy="6280972"/>
              <a:chOff x="0" y="0"/>
              <a:chExt cx="64966666" cy="21356743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64966664" cy="21356743"/>
              </a:xfrm>
              <a:custGeom>
                <a:avLst/>
                <a:gdLst/>
                <a:ahLst/>
                <a:cxnLst/>
                <a:rect l="l" t="t" r="r" b="b"/>
                <a:pathLst>
                  <a:path w="64966664" h="21356743">
                    <a:moveTo>
                      <a:pt x="0" y="0"/>
                    </a:moveTo>
                    <a:lnTo>
                      <a:pt x="0" y="21356743"/>
                    </a:lnTo>
                    <a:lnTo>
                      <a:pt x="64966664" y="21356743"/>
                    </a:lnTo>
                    <a:lnTo>
                      <a:pt x="64966664" y="0"/>
                    </a:lnTo>
                    <a:lnTo>
                      <a:pt x="0" y="0"/>
                    </a:lnTo>
                    <a:close/>
                    <a:moveTo>
                      <a:pt x="64905706" y="21295782"/>
                    </a:moveTo>
                    <a:lnTo>
                      <a:pt x="59690" y="21295782"/>
                    </a:lnTo>
                    <a:lnTo>
                      <a:pt x="59690" y="59690"/>
                    </a:lnTo>
                    <a:lnTo>
                      <a:pt x="64905706" y="59690"/>
                    </a:lnTo>
                    <a:lnTo>
                      <a:pt x="64905706" y="212957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63403" y="986731"/>
              <a:ext cx="11543154" cy="4021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13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09.02.07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2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«Информационные системы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программирование»</a:t>
              </a:r>
              <a:endParaRPr lang="ru-RU" sz="4400" b="1" spc="18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02312" y="-1"/>
            <a:ext cx="2607602" cy="2018960"/>
          </a:xfrm>
          <a:custGeom>
            <a:avLst/>
            <a:gdLst/>
            <a:ahLst/>
            <a:cxnLst/>
            <a:rect l="l" t="t" r="r" b="b"/>
            <a:pathLst>
              <a:path w="2607602" h="2604342">
                <a:moveTo>
                  <a:pt x="0" y="0"/>
                </a:moveTo>
                <a:lnTo>
                  <a:pt x="2607601" y="0"/>
                </a:lnTo>
                <a:lnTo>
                  <a:pt x="2607601" y="2604342"/>
                </a:lnTo>
                <a:lnTo>
                  <a:pt x="0" y="260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99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D61F28D-B731-4648-9EE5-02F17DFBC4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4080" y="8464860"/>
            <a:ext cx="863189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defTabSz="1219170">
              <a:spcBef>
                <a:spcPts val="7"/>
              </a:spcBef>
            </a:pPr>
            <a:r>
              <a:rPr lang="ru-RU" sz="2400" b="1" spc="4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С</a:t>
            </a:r>
            <a:r>
              <a:rPr lang="ru-RU" sz="2400" b="1" spc="3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Р</a:t>
            </a:r>
            <a:r>
              <a:rPr lang="ru-RU" sz="2400" b="1" spc="2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ОК</a:t>
            </a:r>
            <a:r>
              <a:rPr lang="ru-RU" sz="2400" b="1" spc="-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2400" b="1" spc="25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ОБУЧ</a:t>
            </a:r>
            <a:r>
              <a:rPr lang="ru-RU" sz="2400" b="1" spc="32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ЕНИЯ: </a:t>
            </a:r>
          </a:p>
          <a:p>
            <a:pPr marL="16933" defTabSz="1219170">
              <a:spcBef>
                <a:spcPts val="7"/>
              </a:spcBef>
            </a:pPr>
            <a:r>
              <a:rPr lang="ru-RU" sz="3200" b="1" spc="-18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3 </a:t>
            </a:r>
            <a:r>
              <a:rPr lang="ru-RU" sz="3200" b="1" spc="173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ГОДА</a:t>
            </a:r>
            <a:r>
              <a:rPr lang="ru-RU" sz="3200" b="1" spc="2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-26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10</a:t>
            </a:r>
            <a:r>
              <a:rPr lang="ru-RU" sz="3200" b="1" spc="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2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МЕСЯЦ</a:t>
            </a:r>
            <a:r>
              <a:rPr lang="ru-RU" sz="3200" b="1" spc="18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</a:t>
            </a:r>
            <a:r>
              <a:rPr lang="ru-RU" sz="3200" b="1" spc="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В (НА БАЗЕ 9 КЛАССОВ)</a:t>
            </a:r>
            <a:endParaRPr lang="ru-RU" sz="3200" b="1" dirty="0">
              <a:solidFill>
                <a:prstClr val="black"/>
              </a:solidFill>
              <a:latin typeface="Clear Sans" panose="020B0604020202020204" charset="0"/>
              <a:cs typeface="Clear Sans" panose="020B060402020202020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D9EBBB-952C-4F61-92C5-468D59C357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6595656" y="8502835"/>
            <a:ext cx="1608550" cy="9424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93E24D-9C70-440E-8509-20D264DA0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38591" y="7941381"/>
            <a:ext cx="1180214" cy="20653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2BC520-7D18-4285-BA2B-0DF57AF2D6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88898" y="3355126"/>
            <a:ext cx="1593005" cy="3576747"/>
          </a:xfrm>
          <a:prstGeom prst="rect">
            <a:avLst/>
          </a:prstGeom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6E44CEEB-EFFC-45C7-8D38-5A91DF85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610642">
            <a:off x="-4349444" y="1155299"/>
            <a:ext cx="10947911" cy="7143501"/>
          </a:xfrm>
          <a:custGeom>
            <a:avLst/>
            <a:gdLst>
              <a:gd name="connsiteX0" fmla="*/ 0 w 3519362"/>
              <a:gd name="connsiteY0" fmla="*/ 0 h 3290604"/>
              <a:gd name="connsiteX1" fmla="*/ 1389149 w 3519362"/>
              <a:gd name="connsiteY1" fmla="*/ 309610 h 3290604"/>
              <a:gd name="connsiteX2" fmla="*/ 3519362 w 3519362"/>
              <a:gd name="connsiteY2" fmla="*/ 3290604 h 3290604"/>
              <a:gd name="connsiteX3" fmla="*/ 0 w 3519362"/>
              <a:gd name="connsiteY3" fmla="*/ 3290604 h 3290604"/>
              <a:gd name="connsiteX4" fmla="*/ 0 w 3519362"/>
              <a:gd name="connsiteY4" fmla="*/ 0 h 3290604"/>
              <a:gd name="connsiteX0" fmla="*/ 0 w 3742028"/>
              <a:gd name="connsiteY0" fmla="*/ 0 h 3356745"/>
              <a:gd name="connsiteX1" fmla="*/ 1389149 w 3742028"/>
              <a:gd name="connsiteY1" fmla="*/ 309610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  <a:gd name="connsiteX0" fmla="*/ 0 w 3742028"/>
              <a:gd name="connsiteY0" fmla="*/ 0 h 3356745"/>
              <a:gd name="connsiteX1" fmla="*/ 1374304 w 3742028"/>
              <a:gd name="connsiteY1" fmla="*/ 315016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028" h="3356745">
                <a:moveTo>
                  <a:pt x="0" y="0"/>
                </a:moveTo>
                <a:lnTo>
                  <a:pt x="1374304" y="315016"/>
                </a:lnTo>
                <a:lnTo>
                  <a:pt x="3742028" y="3356745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27261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DAA0D4-9E40-4046-8A55-01094CF7D5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1560" y="818063"/>
            <a:ext cx="8233333" cy="1617693"/>
          </a:xfrm>
          <a:prstGeom prst="rect">
            <a:avLst/>
          </a:prstGeom>
        </p:spPr>
      </p:pic>
      <p:sp>
        <p:nvSpPr>
          <p:cNvPr id="23" name="Freeform 35">
            <a:extLst>
              <a:ext uri="{FF2B5EF4-FFF2-40B4-BE49-F238E27FC236}">
                <a16:creationId xmlns:a16="http://schemas.microsoft.com/office/drawing/2014/main" id="{E5BD7246-178A-4FA6-BB02-5DFBC265BE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58957" y="7284956"/>
            <a:ext cx="1244281" cy="1274551"/>
          </a:xfrm>
          <a:custGeom>
            <a:avLst/>
            <a:gdLst/>
            <a:ahLst/>
            <a:cxnLst/>
            <a:rect l="l" t="t" r="r" b="b"/>
            <a:pathLst>
              <a:path w="1244281" h="1274551">
                <a:moveTo>
                  <a:pt x="0" y="0"/>
                </a:moveTo>
                <a:lnTo>
                  <a:pt x="1244280" y="0"/>
                </a:lnTo>
                <a:lnTo>
                  <a:pt x="1244280" y="1274551"/>
                </a:lnTo>
                <a:lnTo>
                  <a:pt x="0" y="12745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56DB5F6-BDA0-49ED-99FA-6CA5BA994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BCAB59-C26E-4868-A971-051876DAFB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7987"/>
          <a:stretch/>
        </p:blipFill>
        <p:spPr>
          <a:xfrm>
            <a:off x="6840345" y="8751289"/>
            <a:ext cx="4812789" cy="1535712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3634075"/>
            <a:ext cx="8697236" cy="5012847"/>
            <a:chOff x="0" y="0"/>
            <a:chExt cx="9860957" cy="6683796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860957" cy="6683796"/>
              <a:chOff x="0" y="0"/>
              <a:chExt cx="33529511" cy="22726437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3529510" cy="22726438"/>
              </a:xfrm>
              <a:custGeom>
                <a:avLst/>
                <a:gdLst/>
                <a:ahLst/>
                <a:cxnLst/>
                <a:rect l="l" t="t" r="r" b="b"/>
                <a:pathLst>
                  <a:path w="33529510" h="22726438">
                    <a:moveTo>
                      <a:pt x="0" y="0"/>
                    </a:moveTo>
                    <a:lnTo>
                      <a:pt x="0" y="22726438"/>
                    </a:lnTo>
                    <a:lnTo>
                      <a:pt x="33529510" y="22726438"/>
                    </a:lnTo>
                    <a:lnTo>
                      <a:pt x="33529510" y="0"/>
                    </a:lnTo>
                    <a:lnTo>
                      <a:pt x="0" y="0"/>
                    </a:lnTo>
                    <a:close/>
                    <a:moveTo>
                      <a:pt x="33468549" y="22665477"/>
                    </a:moveTo>
                    <a:lnTo>
                      <a:pt x="59690" y="22665477"/>
                    </a:lnTo>
                    <a:lnTo>
                      <a:pt x="59690" y="59690"/>
                    </a:lnTo>
                    <a:lnTo>
                      <a:pt x="33468549" y="59690"/>
                    </a:lnTo>
                    <a:lnTo>
                      <a:pt x="33468549" y="226654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8829" y="1043832"/>
              <a:ext cx="6467150" cy="45961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 </a:t>
              </a:r>
              <a:r>
                <a:rPr lang="ru-RU" sz="28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Программист — это специалист, занимающийся разработкой программного обеспечения 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8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и компьютерных приложений. Его работа включает написание, тестирование, отладку 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8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и сопровождение программных кодов.</a:t>
              </a:r>
              <a:endParaRPr lang="ru-RU" sz="1600" dirty="0">
                <a:latin typeface="Clear Sans Medium" panose="020B0604020202020204" charset="0"/>
                <a:cs typeface="Clear Sans Medium" panose="020B0604020202020204" charset="0"/>
              </a:endParaRPr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05000" y="1720806"/>
            <a:ext cx="543239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9"/>
              </a:lnSpc>
            </a:pPr>
            <a:r>
              <a:rPr lang="ru-RU" sz="72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Кто он?</a:t>
            </a:r>
            <a:endParaRPr lang="en-US" sz="6704" b="1" dirty="0">
              <a:solidFill>
                <a:srgbClr val="FFFFFF"/>
              </a:solidFill>
              <a:latin typeface="Clear Sans Medium" panose="020B0604020202020204" charset="0"/>
              <a:ea typeface="Clear Sans Medium"/>
              <a:cs typeface="Clear Sans Medium" panose="020B0604020202020204" charset="0"/>
              <a:sym typeface="Clear Sans Medium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39652" y="1697605"/>
            <a:ext cx="830003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44"/>
              </a:lnSpc>
              <a:spcBef>
                <a:spcPct val="0"/>
              </a:spcBef>
            </a:pPr>
            <a:r>
              <a:rPr lang="ru-RU" sz="6995" b="1" u="none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Чем занимается?</a:t>
            </a:r>
            <a:endParaRPr lang="en-US" sz="6995" b="1" u="none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34" name="Freeform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423593"/>
            <a:ext cx="1028700" cy="1076361"/>
          </a:xfrm>
          <a:custGeom>
            <a:avLst/>
            <a:gdLst/>
            <a:ahLst/>
            <a:cxnLst/>
            <a:rect l="l" t="t" r="r" b="b"/>
            <a:pathLst>
              <a:path w="1308645" h="1076361">
                <a:moveTo>
                  <a:pt x="0" y="0"/>
                </a:moveTo>
                <a:lnTo>
                  <a:pt x="1308645" y="0"/>
                </a:lnTo>
                <a:lnTo>
                  <a:pt x="1308645" y="1076361"/>
                </a:lnTo>
                <a:lnTo>
                  <a:pt x="0" y="1076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21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6" name="Freeform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4008" y="-1"/>
            <a:ext cx="1217088" cy="698703"/>
          </a:xfrm>
          <a:custGeom>
            <a:avLst/>
            <a:gdLst/>
            <a:ahLst/>
            <a:cxnLst/>
            <a:rect l="l" t="t" r="r" b="b"/>
            <a:pathLst>
              <a:path w="1217088" h="1017790">
                <a:moveTo>
                  <a:pt x="0" y="0"/>
                </a:moveTo>
                <a:lnTo>
                  <a:pt x="1217088" y="0"/>
                </a:lnTo>
                <a:lnTo>
                  <a:pt x="1217088" y="1017790"/>
                </a:lnTo>
                <a:lnTo>
                  <a:pt x="0" y="1017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6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0DFE3077-F50D-4368-ADEE-A150F5B0E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0" y="194577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01</a:t>
            </a: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88B2D55F-F3D5-4BB0-957E-452EAE9BB7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57380" y="4708347"/>
            <a:ext cx="2230619" cy="2671202"/>
          </a:xfrm>
          <a:custGeom>
            <a:avLst/>
            <a:gdLst/>
            <a:ahLst/>
            <a:cxnLst/>
            <a:rect l="l" t="t" r="r" b="b"/>
            <a:pathLst>
              <a:path w="3519362" h="3290604">
                <a:moveTo>
                  <a:pt x="0" y="0"/>
                </a:moveTo>
                <a:lnTo>
                  <a:pt x="3519362" y="0"/>
                </a:lnTo>
                <a:lnTo>
                  <a:pt x="3519362" y="3290604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2807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08F0C-8510-4C36-85F4-B7A37BA775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6289350" y="1352036"/>
            <a:ext cx="900670" cy="15816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8345C8-50C5-4D67-AAC6-A743EB4D4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AF44DDC-B6F6-4CED-8D8E-2AFF34AC9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77120" y="3634075"/>
            <a:ext cx="2570479" cy="233160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7B9F7CA-38D2-4C99-ABE6-D3CE7502B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77120" y="6336680"/>
            <a:ext cx="2570479" cy="22555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BBC0D61-79AE-49BD-8DF0-B877CA9133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74320" y="3634075"/>
            <a:ext cx="2570480" cy="233160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BFD3CBC-E447-4F19-8585-8CD75165E7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36994" y="3824107"/>
            <a:ext cx="2564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Разработка программного обеспечения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6A11BE3-DA84-4EFF-A980-61EFA2E71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54001" y="3923517"/>
            <a:ext cx="2588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Написание и оптимизация кода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5DDB769-6036-4F60-8FE4-89917C22D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19189" y="6679609"/>
            <a:ext cx="25704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Поддержка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обновление существующих проектов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09254B0-AF45-4CB7-BDAE-9BE1AD7FF7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74318" y="6336679"/>
            <a:ext cx="2570481" cy="22555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AA62F4-EC63-4AC9-A533-99906EB340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65400" y="6539947"/>
            <a:ext cx="2588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Анализ требований и проектирование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9AC27F16-1F12-4F8D-90C6-083F0113E0E8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369861653"/>
              </p:ext>
            </p:extLst>
          </p:nvPr>
        </p:nvGraphicFramePr>
        <p:xfrm>
          <a:off x="-300038" y="-168275"/>
          <a:ext cx="18791238" cy="11126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10899232" imgH="5159487" progId="CorelDraw.Graphic.24">
                  <p:embed/>
                </p:oleObj>
              </mc:Choice>
              <mc:Fallback>
                <p:oleObj name="CorelDRAW" r:id="rId3" imgW="10899232" imgH="5159487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0038" y="-168275"/>
                        <a:ext cx="18791238" cy="11126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F0E7E8E-056B-4B7B-A324-8F269BFC5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762" t="11773"/>
          <a:stretch/>
        </p:blipFill>
        <p:spPr>
          <a:xfrm rot="10800000">
            <a:off x="12105444" y="1249207"/>
            <a:ext cx="6358580" cy="9671127"/>
          </a:xfrm>
          <a:prstGeom prst="rect">
            <a:avLst/>
          </a:prstGeom>
        </p:spPr>
      </p:pic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11270" y="1125691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02</a:t>
            </a:r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12091" y="-168495"/>
            <a:ext cx="2041606" cy="1417703"/>
          </a:xfrm>
          <a:custGeom>
            <a:avLst/>
            <a:gdLst/>
            <a:ahLst/>
            <a:cxnLst/>
            <a:rect l="l" t="t" r="r" b="b"/>
            <a:pathLst>
              <a:path w="2041606" h="2031398">
                <a:moveTo>
                  <a:pt x="0" y="0"/>
                </a:moveTo>
                <a:lnTo>
                  <a:pt x="2041606" y="0"/>
                </a:lnTo>
                <a:lnTo>
                  <a:pt x="2041606" y="2031398"/>
                </a:lnTo>
                <a:lnTo>
                  <a:pt x="0" y="203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25B604A5-9B73-41B5-A3E6-4B737B4701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29263" y="1943100"/>
            <a:ext cx="9791699" cy="1250429"/>
            <a:chOff x="0" y="-276285"/>
            <a:chExt cx="7325890" cy="1423399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A5A5F3C-1AF4-46A7-A383-F2D6BF8771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6EDD3000-1E00-4F24-9298-D82076EE36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696E6CBD-5DB3-4B86-B946-69EB2268EA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4650" y="71362"/>
              <a:ext cx="6308767" cy="769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Разработка модулей программного обеспечения для компьютерных систем.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52DB40-C9D2-450C-AF98-91F45FF5D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43" y="-533307"/>
            <a:ext cx="8731250" cy="85978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EA5268-CF6A-4657-8D78-6E4F0EC9A6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4811" b="32043"/>
          <a:stretch/>
        </p:blipFill>
        <p:spPr>
          <a:xfrm rot="5460000">
            <a:off x="1480104" y="4972771"/>
            <a:ext cx="4190589" cy="7757346"/>
          </a:xfrm>
          <a:prstGeom prst="rect">
            <a:avLst/>
          </a:prstGeom>
        </p:spPr>
      </p:pic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765" y="7285854"/>
            <a:ext cx="900562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КОМПЕТЕНЦИЯ</a:t>
            </a:r>
            <a:endParaRPr lang="en-US" sz="3200" dirty="0">
              <a:solidFill>
                <a:schemeClr val="bg1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ПРОГРАММИРОВАНИЕ</a:t>
            </a:r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E4AD8B07-DCC6-4D64-A7C7-4C4BE537F9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598024">
            <a:off x="3926893" y="9146128"/>
            <a:ext cx="3039233" cy="2859211"/>
          </a:xfrm>
          <a:custGeom>
            <a:avLst/>
            <a:gdLst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42560 w 3575917"/>
              <a:gd name="connsiteY0" fmla="*/ 0 h 3426620"/>
              <a:gd name="connsiteX1" fmla="*/ 3575917 w 3575917"/>
              <a:gd name="connsiteY1" fmla="*/ 14199 h 3426620"/>
              <a:gd name="connsiteX2" fmla="*/ 3575917 w 3575917"/>
              <a:gd name="connsiteY2" fmla="*/ 3426620 h 3426620"/>
              <a:gd name="connsiteX3" fmla="*/ 214683 w 3575917"/>
              <a:gd name="connsiteY3" fmla="*/ 3426620 h 3426620"/>
              <a:gd name="connsiteX4" fmla="*/ 574749 w 3575917"/>
              <a:gd name="connsiteY4" fmla="*/ 2408331 h 3426620"/>
              <a:gd name="connsiteX5" fmla="*/ 2742560 w 3575917"/>
              <a:gd name="connsiteY5" fmla="*/ 0 h 3426620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2127 w 3627275"/>
              <a:gd name="connsiteY0" fmla="*/ 60338 h 3412421"/>
              <a:gd name="connsiteX1" fmla="*/ 3627275 w 3627275"/>
              <a:gd name="connsiteY1" fmla="*/ 0 h 3412421"/>
              <a:gd name="connsiteX2" fmla="*/ 3627275 w 3627275"/>
              <a:gd name="connsiteY2" fmla="*/ 3412421 h 3412421"/>
              <a:gd name="connsiteX3" fmla="*/ 204208 w 3627275"/>
              <a:gd name="connsiteY3" fmla="*/ 3406143 h 3412421"/>
              <a:gd name="connsiteX4" fmla="*/ 615395 w 3627275"/>
              <a:gd name="connsiteY4" fmla="*/ 2394438 h 3412421"/>
              <a:gd name="connsiteX5" fmla="*/ 2812127 w 3627275"/>
              <a:gd name="connsiteY5" fmla="*/ 60338 h 3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7275" h="3412421">
                <a:moveTo>
                  <a:pt x="2812127" y="60338"/>
                </a:moveTo>
                <a:lnTo>
                  <a:pt x="3627275" y="0"/>
                </a:lnTo>
                <a:lnTo>
                  <a:pt x="3627275" y="3412421"/>
                </a:lnTo>
                <a:lnTo>
                  <a:pt x="204208" y="3406143"/>
                </a:lnTo>
                <a:cubicBezTo>
                  <a:pt x="-311700" y="3249386"/>
                  <a:pt x="271807" y="3435098"/>
                  <a:pt x="615395" y="2394438"/>
                </a:cubicBezTo>
                <a:cubicBezTo>
                  <a:pt x="621305" y="2390054"/>
                  <a:pt x="2815076" y="55438"/>
                  <a:pt x="2812127" y="60338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7E5604-D80A-45F8-9427-0B08714F05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7F8F8A-B72F-4A4F-A4A5-7B965B9B19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186" y="688584"/>
            <a:ext cx="2152233" cy="1261016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BCE141E2-C6BD-4D4E-B1B6-595E6FCE73E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43268" y="4972647"/>
            <a:ext cx="9791699" cy="1191521"/>
            <a:chOff x="-13134" y="-484550"/>
            <a:chExt cx="7325890" cy="1423399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F8CBA916-AAB6-4E15-A910-B50761C192D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13134" y="-484550"/>
              <a:ext cx="7325890" cy="1423399"/>
              <a:chOff x="-22033" y="-812882"/>
              <a:chExt cx="12289910" cy="2387894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AE7CDD9C-6BA2-4046-8A63-65645BE6E3B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2033" y="-812882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032D1151-7F79-4F02-A821-0344E22FF9A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5782" y="-158566"/>
              <a:ext cx="6616028" cy="804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Сопровождение и обслуживание программного обеспечения компьютерных систем</a:t>
              </a:r>
              <a:endParaRPr lang="ru-RU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endParaRPr>
            </a:p>
          </p:txBody>
        </p:sp>
      </p:grpSp>
      <p:grpSp>
        <p:nvGrpSpPr>
          <p:cNvPr id="40" name="Group 2">
            <a:extLst>
              <a:ext uri="{FF2B5EF4-FFF2-40B4-BE49-F238E27FC236}">
                <a16:creationId xmlns:a16="http://schemas.microsoft.com/office/drawing/2014/main" id="{11591B65-D1CB-4A7A-BDC7-A36ED6003F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29261" y="6396662"/>
            <a:ext cx="9791699" cy="1307200"/>
            <a:chOff x="-99771" y="-1388964"/>
            <a:chExt cx="7325890" cy="1423399"/>
          </a:xfrm>
        </p:grpSpPr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544C2242-7F36-46E0-BB4F-ED71AE9452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99771" y="-1388964"/>
              <a:ext cx="7325890" cy="1423399"/>
              <a:chOff x="-167375" y="-2330127"/>
              <a:chExt cx="12289910" cy="2387894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872C37E5-3CA0-495B-BCC0-3EB416AFD68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67375" y="-233012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B4D11371-0D5C-4D17-95B8-BA9BF9FAC2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7491" y="-894532"/>
              <a:ext cx="6308767" cy="333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Разработка, администрирование и защита баз данных</a:t>
              </a:r>
            </a:p>
          </p:txBody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7E51FBBF-9FEF-45EC-90F9-20927969D4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43270" y="3573168"/>
            <a:ext cx="9791699" cy="1191521"/>
            <a:chOff x="0" y="-276285"/>
            <a:chExt cx="7325890" cy="1423399"/>
          </a:xfrm>
        </p:grpSpPr>
        <p:grpSp>
          <p:nvGrpSpPr>
            <p:cNvPr id="51" name="Group 3">
              <a:extLst>
                <a:ext uri="{FF2B5EF4-FFF2-40B4-BE49-F238E27FC236}">
                  <a16:creationId xmlns:a16="http://schemas.microsoft.com/office/drawing/2014/main" id="{96044132-9FC8-4B3E-8FFC-5E34C132CA9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53" name="Freeform 4">
                <a:extLst>
                  <a:ext uri="{FF2B5EF4-FFF2-40B4-BE49-F238E27FC236}">
                    <a16:creationId xmlns:a16="http://schemas.microsoft.com/office/drawing/2014/main" id="{79992274-E715-471B-8F2A-4D7E7BE7C3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" name="TextBox 5">
              <a:extLst>
                <a:ext uri="{FF2B5EF4-FFF2-40B4-BE49-F238E27FC236}">
                  <a16:creationId xmlns:a16="http://schemas.microsoft.com/office/drawing/2014/main" id="{8395BDB1-1B31-494B-95AC-08BFEADFFF6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4645" y="165402"/>
              <a:ext cx="6308767" cy="441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Осуществление интеграции программных модулей</a:t>
              </a:r>
            </a:p>
          </p:txBody>
        </p:sp>
      </p:grpSp>
      <p:grpSp>
        <p:nvGrpSpPr>
          <p:cNvPr id="57" name="Group 2">
            <a:extLst>
              <a:ext uri="{FF2B5EF4-FFF2-40B4-BE49-F238E27FC236}">
                <a16:creationId xmlns:a16="http://schemas.microsoft.com/office/drawing/2014/main" id="{7F033E14-FF0F-4277-8F1F-37FF4BD9650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4159" y="7967386"/>
            <a:ext cx="9791699" cy="1242336"/>
            <a:chOff x="-99771" y="-1388964"/>
            <a:chExt cx="7325890" cy="1423399"/>
          </a:xfrm>
        </p:grpSpPr>
        <p:grpSp>
          <p:nvGrpSpPr>
            <p:cNvPr id="58" name="Group 3">
              <a:extLst>
                <a:ext uri="{FF2B5EF4-FFF2-40B4-BE49-F238E27FC236}">
                  <a16:creationId xmlns:a16="http://schemas.microsoft.com/office/drawing/2014/main" id="{2BCC9A69-DAA6-40D3-AC42-E73FAD25063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99771" y="-1388964"/>
              <a:ext cx="7325890" cy="1423399"/>
              <a:chOff x="-167375" y="-2330127"/>
              <a:chExt cx="12289910" cy="2387894"/>
            </a:xfrm>
          </p:grpSpPr>
          <p:sp>
            <p:nvSpPr>
              <p:cNvPr id="60" name="Freeform 4">
                <a:extLst>
                  <a:ext uri="{FF2B5EF4-FFF2-40B4-BE49-F238E27FC236}">
                    <a16:creationId xmlns:a16="http://schemas.microsoft.com/office/drawing/2014/main" id="{666183E9-BB3B-45AF-BA20-C7D6640CC97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67375" y="-233012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1BB3933D-CC8B-4762-8337-9C785F34DBA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6179" y="-893987"/>
              <a:ext cx="6308767" cy="493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Управление разработкой программных продуктов </a:t>
              </a: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AA5B395-3E1B-4F3D-B818-5006CE61D8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2"/>
          <a:stretch/>
        </p:blipFill>
        <p:spPr>
          <a:xfrm>
            <a:off x="809196" y="1689948"/>
            <a:ext cx="5692840" cy="51302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27DEF037-A512-4746-AB2D-3472850F72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800" y="1143114"/>
            <a:ext cx="1442472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00" marR="10160" defTabSz="1828755">
              <a:spcBef>
                <a:spcPts val="11"/>
              </a:spcBef>
              <a:tabLst>
                <a:tab pos="5173851" algn="l"/>
              </a:tabLst>
            </a:pPr>
            <a:r>
              <a:rPr lang="ru-RU" sz="3600" b="1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ЧТО ИЗУЧАЕТ </a:t>
            </a:r>
            <a:r>
              <a:rPr lang="ru-RU" sz="3600" b="1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ПРОГРАМИРОВАНИЕ</a:t>
            </a:r>
            <a:endParaRPr lang="ru-RU" sz="3600" b="1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14CA94-BB13-4A99-838A-9B29E8A8A1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023299"/>
            <a:ext cx="5852160" cy="61205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1796D3-9C16-420C-9780-9121059C52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01805" y="3571274"/>
            <a:ext cx="562690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Системное программирование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Разработка программных модулей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Поддержка и тестирование программных модулей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Разработка мобильных приложений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Технология разработки и защиты баз данных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Технология разработки программного обеспечения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Инструментальные средства разработки программного обеспечения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Математическое моделирование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Внедрение и поддержка программного обеспечения компьютерных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Обеспечение качества функционирования компьютерных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655F2E-AD3C-4AB2-84FF-451AC85810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96632" y="3084171"/>
            <a:ext cx="2950967" cy="28815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2EC8E8-29EF-47D0-8D84-AF2D4AE1A0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20062" y="6336679"/>
            <a:ext cx="2927538" cy="267765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DBA34B-58B0-4C4D-9534-20BC7A26D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74320" y="3084171"/>
            <a:ext cx="2950966" cy="28815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F24576-8AF5-4CA5-A387-7777EE2C74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51572" y="4109426"/>
            <a:ext cx="2757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Разработка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веб-приложений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EFD3815-96B2-4FC9-938C-1AAF705E0A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97747" y="3571274"/>
            <a:ext cx="29275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Дополнительный ПМ «Управление разработкой программных продуктов»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4376D15-E939-4937-AFF4-C97A894115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20062" y="6564285"/>
            <a:ext cx="2927537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Рабочая профессия  «Оператор электронно-вычислительных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и вычислительных машин»</a:t>
            </a:r>
          </a:p>
          <a:p>
            <a:pPr algn="ctr"/>
            <a:endParaRPr lang="ru-RU" sz="23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4AF782D-37D2-42C3-8222-2D40085953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74318" y="6336679"/>
            <a:ext cx="2950966" cy="267765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E6785DD-F204-48AE-9535-B0E42654BC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55643" y="6956817"/>
            <a:ext cx="25883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Рабочая профессия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 «Оператор БПЛА»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2762B0-136A-45EC-9467-C057435FD8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6745724" y="8385038"/>
            <a:ext cx="955603" cy="1678132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3724FA6B-5C4A-6C8D-DD21-630DBC20E1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177320" y="8895809"/>
            <a:ext cx="1143000" cy="656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03</a:t>
            </a:r>
          </a:p>
        </p:txBody>
      </p:sp>
    </p:spTree>
    <p:extLst>
      <p:ext uri="{BB962C8B-B14F-4D97-AF65-F5344CB8AC3E}">
        <p14:creationId xmlns:p14="http://schemas.microsoft.com/office/powerpoint/2010/main" val="355031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92A2194-7D9E-4108-9230-3BF9C705C853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244112688"/>
              </p:ext>
            </p:extLst>
          </p:nvPr>
        </p:nvGraphicFramePr>
        <p:xfrm>
          <a:off x="-152400" y="-85725"/>
          <a:ext cx="18643600" cy="1048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10508486" imgH="7483792" progId="CorelDraw.Graphic.24">
                  <p:embed/>
                </p:oleObj>
              </mc:Choice>
              <mc:Fallback>
                <p:oleObj name="CorelDRAW" r:id="rId3" imgW="10508486" imgH="748379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2400" y="-85725"/>
                        <a:ext cx="18643600" cy="1048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46745D5-1226-4447-B618-FC283EED0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50411" y="1109438"/>
            <a:ext cx="1111159" cy="194795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A262E79-93D0-4300-81A6-1B9A9ADC7E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6091"/>
          <a:stretch/>
        </p:blipFill>
        <p:spPr>
          <a:xfrm>
            <a:off x="11122445" y="8824913"/>
            <a:ext cx="2933700" cy="15763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F8C9BD-6F82-41DA-AB27-A7B5CF2F32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43" y="-533307"/>
            <a:ext cx="8731250" cy="8597806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25296" y="7932526"/>
            <a:ext cx="742401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2075" lvl="5" indent="263525"/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Выпускники специальности «Информационные системы </a:t>
            </a:r>
          </a:p>
          <a:p>
            <a:pPr marL="0" lvl="4" indent="-101600"/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и программирования» могут работать в различных сферах экономики, где требуется написание, тестирование, отладку </a:t>
            </a:r>
          </a:p>
          <a:p>
            <a:pPr marL="0" lvl="4" indent="-101600"/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и сопровождение программных кодов.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16293" y="185838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4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07D3D1E4-C65E-4262-B679-7D1E371020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39474" y="1519276"/>
            <a:ext cx="986557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4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ГДЕ НУЖЕН ПРОГРАММИСТ?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1CED863A-3B5D-4D21-969F-3F911A54D8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218332" y="-85726"/>
            <a:ext cx="1791567" cy="805709"/>
          </a:xfrm>
          <a:custGeom>
            <a:avLst/>
            <a:gdLst/>
            <a:ahLst/>
            <a:cxnLst/>
            <a:rect l="l" t="t" r="r" b="b"/>
            <a:pathLst>
              <a:path w="1791567" h="1498198">
                <a:moveTo>
                  <a:pt x="1791567" y="0"/>
                </a:moveTo>
                <a:lnTo>
                  <a:pt x="0" y="0"/>
                </a:lnTo>
                <a:lnTo>
                  <a:pt x="0" y="1498198"/>
                </a:lnTo>
                <a:lnTo>
                  <a:pt x="1791567" y="1498198"/>
                </a:lnTo>
                <a:lnTo>
                  <a:pt x="1791567" y="0"/>
                </a:lnTo>
                <a:close/>
              </a:path>
            </a:pathLst>
          </a:custGeom>
          <a:blipFill>
            <a:blip r:embed="rId10"/>
            <a:stretch>
              <a:fillRect t="-8594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004C10C7-A5C7-467A-83BA-1787D4D76A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630989">
            <a:off x="12015385" y="7518211"/>
            <a:ext cx="2001258" cy="3338800"/>
          </a:xfrm>
          <a:custGeom>
            <a:avLst/>
            <a:gdLst>
              <a:gd name="connsiteX0" fmla="*/ 0 w 3791521"/>
              <a:gd name="connsiteY0" fmla="*/ 0 h 6352457"/>
              <a:gd name="connsiteX1" fmla="*/ 3791522 w 3791521"/>
              <a:gd name="connsiteY1" fmla="*/ 0 h 6352457"/>
              <a:gd name="connsiteX2" fmla="*/ 3791522 w 3791521"/>
              <a:gd name="connsiteY2" fmla="*/ 6266980 h 6352457"/>
              <a:gd name="connsiteX3" fmla="*/ 929432 w 3791521"/>
              <a:gd name="connsiteY3" fmla="*/ 6349165 h 6352457"/>
              <a:gd name="connsiteX4" fmla="*/ 0 w 3791521"/>
              <a:gd name="connsiteY4" fmla="*/ 6266980 h 6352457"/>
              <a:gd name="connsiteX5" fmla="*/ 0 w 3791521"/>
              <a:gd name="connsiteY5" fmla="*/ 0 h 6352457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0 w 3791523"/>
              <a:gd name="connsiteY4" fmla="*/ 6266980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68141 w 3791521"/>
              <a:gd name="connsiteY4" fmla="*/ 4309740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421793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86617 w 3791521"/>
              <a:gd name="connsiteY4" fmla="*/ 4396348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525558 h 6325588"/>
              <a:gd name="connsiteX5" fmla="*/ 0 w 3791523"/>
              <a:gd name="connsiteY5" fmla="*/ 0 h 63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1523" h="6325588">
                <a:moveTo>
                  <a:pt x="0" y="0"/>
                </a:moveTo>
                <a:lnTo>
                  <a:pt x="3791522" y="0"/>
                </a:lnTo>
                <a:lnTo>
                  <a:pt x="3791522" y="6266980"/>
                </a:lnTo>
                <a:cubicBezTo>
                  <a:pt x="3140306" y="6241322"/>
                  <a:pt x="2316648" y="6347205"/>
                  <a:pt x="1665432" y="6321547"/>
                </a:cubicBezTo>
                <a:lnTo>
                  <a:pt x="86618" y="4525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640FBF-E8CB-456B-A396-7985C02765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50696" y="7187118"/>
            <a:ext cx="4977557" cy="2025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6FC8D3-EA71-4807-ACBB-84B03606A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78850" y="3694630"/>
            <a:ext cx="7487052" cy="3537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Вертикальный рост:</a:t>
            </a:r>
          </a:p>
          <a:p>
            <a:endParaRPr lang="ru-RU" sz="24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Младший разработчик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Средний разработчик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Старший разработчик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Руководитель отдела разработки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Технический директор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4E65C8-E70C-4A35-9489-697805CE80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3277584"/>
            <a:ext cx="9791699" cy="4311526"/>
          </a:xfrm>
          <a:prstGeom prst="rect">
            <a:avLst/>
          </a:prstGeom>
          <a:noFill/>
          <a:ln>
            <a:solidFill>
              <a:srgbClr val="C7D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A5B6AD3-6F56-43E3-B3DD-54BEA6EE0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7" b="17500"/>
          <a:stretch/>
        </p:blipFill>
        <p:spPr bwMode="auto">
          <a:xfrm>
            <a:off x="-152400" y="2552700"/>
            <a:ext cx="7677772" cy="406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34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88E9C2F-CABD-4AD9-8E14-44BD3ACCF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CF5A200-7271-4F74-8A10-D6342CC58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82" t="6126" r="50424" b="-4066"/>
          <a:stretch/>
        </p:blipFill>
        <p:spPr>
          <a:xfrm rot="10800000">
            <a:off x="-1" y="-686388"/>
            <a:ext cx="4977000" cy="10973388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0058400" y="3659883"/>
            <a:ext cx="8229599" cy="4737401"/>
            <a:chOff x="0" y="0"/>
            <a:chExt cx="43459784" cy="2833107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459784" cy="28331077"/>
            </a:xfrm>
            <a:custGeom>
              <a:avLst/>
              <a:gdLst/>
              <a:ahLst/>
              <a:cxnLst/>
              <a:rect l="l" t="t" r="r" b="b"/>
              <a:pathLst>
                <a:path w="43459784" h="28331077">
                  <a:moveTo>
                    <a:pt x="0" y="0"/>
                  </a:moveTo>
                  <a:lnTo>
                    <a:pt x="0" y="28331077"/>
                  </a:lnTo>
                  <a:lnTo>
                    <a:pt x="43459784" y="28331077"/>
                  </a:lnTo>
                  <a:lnTo>
                    <a:pt x="43459784" y="0"/>
                  </a:lnTo>
                  <a:lnTo>
                    <a:pt x="0" y="0"/>
                  </a:lnTo>
                  <a:close/>
                  <a:moveTo>
                    <a:pt x="43398824" y="28270116"/>
                  </a:moveTo>
                  <a:lnTo>
                    <a:pt x="59690" y="28270116"/>
                  </a:lnTo>
                  <a:lnTo>
                    <a:pt x="59690" y="59690"/>
                  </a:lnTo>
                  <a:lnTo>
                    <a:pt x="43398824" y="59690"/>
                  </a:lnTo>
                  <a:lnTo>
                    <a:pt x="43398824" y="2827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88980" y="4407216"/>
            <a:ext cx="6566144" cy="3157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ОО «АЛЕКС ИНТЕГРО» 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ПАО МТС 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ОАО «УФАНЕТ»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НПК «ПРОГРЕСС»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ГК «АйТи»</a:t>
            </a:r>
            <a:endParaRPr lang="en-US" sz="28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  <a:sym typeface="Clear Sans"/>
            </a:endParaRP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9779" y="0"/>
            <a:ext cx="4571780" cy="1733037"/>
          </a:xfrm>
          <a:custGeom>
            <a:avLst/>
            <a:gdLst/>
            <a:ahLst/>
            <a:cxnLst/>
            <a:rect l="l" t="t" r="r" b="b"/>
            <a:pathLst>
              <a:path w="6521313" h="6097428">
                <a:moveTo>
                  <a:pt x="0" y="0"/>
                </a:moveTo>
                <a:lnTo>
                  <a:pt x="6521313" y="0"/>
                </a:lnTo>
                <a:lnTo>
                  <a:pt x="6521313" y="6097428"/>
                </a:lnTo>
                <a:lnTo>
                  <a:pt x="0" y="609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5807" b="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48256" y="9464105"/>
            <a:ext cx="1647988" cy="835896"/>
          </a:xfrm>
          <a:custGeom>
            <a:avLst/>
            <a:gdLst/>
            <a:ahLst/>
            <a:cxnLst/>
            <a:rect l="l" t="t" r="r" b="b"/>
            <a:pathLst>
              <a:path w="2378787" h="1989261">
                <a:moveTo>
                  <a:pt x="0" y="0"/>
                </a:moveTo>
                <a:lnTo>
                  <a:pt x="2378787" y="0"/>
                </a:lnTo>
                <a:lnTo>
                  <a:pt x="2378787" y="1989261"/>
                </a:lnTo>
                <a:lnTo>
                  <a:pt x="0" y="1989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4868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D4A837-4BEA-4C53-94C9-061BED61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43799" y="7777887"/>
            <a:ext cx="1118945" cy="19649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BF94536-90CD-44C1-B5CF-42B60E7DCC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2443" y="8997784"/>
            <a:ext cx="4977557" cy="202575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87755" y="8343900"/>
            <a:ext cx="7346245" cy="95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Карьерная карта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6872741-ED91-40F7-9DDF-69A602F8D4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16499" y="1866900"/>
            <a:ext cx="734624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Производственная практика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CC541-0F78-45F4-B2F5-7E7A660F78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4" y="2049206"/>
            <a:ext cx="9011795" cy="63709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252</Words>
  <Application>Microsoft Office PowerPoint</Application>
  <PresentationFormat>Произвольный</PresentationFormat>
  <Paragraphs>66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Calibri</vt:lpstr>
      <vt:lpstr>Clear Sans </vt:lpstr>
      <vt:lpstr>Tahoma</vt:lpstr>
      <vt:lpstr>Wingdings</vt:lpstr>
      <vt:lpstr>Clear Sans</vt:lpstr>
      <vt:lpstr>Arial</vt:lpstr>
      <vt:lpstr>Clear Sans Medium</vt:lpstr>
      <vt:lpstr>Calibri Light</vt:lpstr>
      <vt:lpstr>Office Theme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Черно-Белый Современный 3D Фильм Виртуальный Викторина Квиз Презентации</dc:title>
  <dc:creator>Тамербакова Регина Робертовна</dc:creator>
  <cp:lastModifiedBy>Тамербакова Регина Робертовна</cp:lastModifiedBy>
  <cp:revision>75</cp:revision>
  <dcterms:created xsi:type="dcterms:W3CDTF">2006-08-16T00:00:00Z</dcterms:created>
  <dcterms:modified xsi:type="dcterms:W3CDTF">2025-06-10T08:56:27Z</dcterms:modified>
  <dc:identifier>DAGnOMo6tPc</dc:identifier>
</cp:coreProperties>
</file>